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60" r:id="rId5"/>
  </p:sldMasterIdLst>
  <p:notesMasterIdLst>
    <p:notesMasterId r:id="rId43"/>
  </p:notesMasterIdLst>
  <p:sldIdLst>
    <p:sldId id="257" r:id="rId6"/>
    <p:sldId id="259" r:id="rId7"/>
    <p:sldId id="258" r:id="rId8"/>
    <p:sldId id="260" r:id="rId9"/>
    <p:sldId id="274" r:id="rId10"/>
    <p:sldId id="297" r:id="rId11"/>
    <p:sldId id="264" r:id="rId12"/>
    <p:sldId id="263" r:id="rId13"/>
    <p:sldId id="261" r:id="rId14"/>
    <p:sldId id="262" r:id="rId15"/>
    <p:sldId id="265" r:id="rId16"/>
    <p:sldId id="266" r:id="rId17"/>
    <p:sldId id="272" r:id="rId18"/>
    <p:sldId id="280" r:id="rId19"/>
    <p:sldId id="279" r:id="rId20"/>
    <p:sldId id="289" r:id="rId21"/>
    <p:sldId id="268" r:id="rId22"/>
    <p:sldId id="267" r:id="rId23"/>
    <p:sldId id="276" r:id="rId24"/>
    <p:sldId id="285" r:id="rId25"/>
    <p:sldId id="283" r:id="rId26"/>
    <p:sldId id="278" r:id="rId27"/>
    <p:sldId id="269" r:id="rId28"/>
    <p:sldId id="282" r:id="rId29"/>
    <p:sldId id="270" r:id="rId30"/>
    <p:sldId id="271" r:id="rId31"/>
    <p:sldId id="277" r:id="rId32"/>
    <p:sldId id="292" r:id="rId33"/>
    <p:sldId id="298" r:id="rId34"/>
    <p:sldId id="293" r:id="rId35"/>
    <p:sldId id="294" r:id="rId36"/>
    <p:sldId id="295" r:id="rId37"/>
    <p:sldId id="281" r:id="rId38"/>
    <p:sldId id="291" r:id="rId39"/>
    <p:sldId id="288" r:id="rId40"/>
    <p:sldId id="290"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642"/>
    <a:srgbClr val="A09730"/>
    <a:srgbClr val="0432FF"/>
    <a:srgbClr val="938B2D"/>
    <a:srgbClr val="9290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32" autoAdjust="0"/>
    <p:restoredTop sz="71320" autoAdjust="0"/>
  </p:normalViewPr>
  <p:slideViewPr>
    <p:cSldViewPr snapToGrid="0">
      <p:cViewPr varScale="1">
        <p:scale>
          <a:sx n="50" d="100"/>
          <a:sy n="50" d="100"/>
        </p:scale>
        <p:origin x="43" y="240"/>
      </p:cViewPr>
      <p:guideLst/>
    </p:cSldViewPr>
  </p:slideViewPr>
  <p:notesTextViewPr>
    <p:cViewPr>
      <p:scale>
        <a:sx n="1" d="1"/>
        <a:sy n="1" d="1"/>
      </p:scale>
      <p:origin x="0" y="0"/>
    </p:cViewPr>
  </p:notesTextViewPr>
  <p:sorterViewPr>
    <p:cViewPr>
      <p:scale>
        <a:sx n="100" d="100"/>
        <a:sy n="100" d="100"/>
      </p:scale>
      <p:origin x="0" y="-6019"/>
    </p:cViewPr>
  </p:sorterViewPr>
  <p:notesViewPr>
    <p:cSldViewPr snapToGrid="0">
      <p:cViewPr varScale="1">
        <p:scale>
          <a:sx n="81" d="100"/>
          <a:sy n="81" d="100"/>
        </p:scale>
        <p:origin x="39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05/8/layout/process3" loCatId="process" qsTypeId="urn:microsoft.com/office/officeart/2005/8/quickstyle/simple4" qsCatId="simple" csTypeId="urn:microsoft.com/office/officeart/2005/8/colors/accent5_2" csCatId="accent5" phldr="1"/>
      <dgm:spPr/>
      <dgm:t>
        <a:bodyPr/>
        <a:lstStyle/>
        <a:p>
          <a:endParaRPr lang="en-US"/>
        </a:p>
      </dgm:t>
    </dgm:pt>
    <dgm:pt modelId="{5FC34D3A-C8D4-483C-8695-507470E74D50}">
      <dgm:prSet/>
      <dgm:spPr/>
      <dgm:t>
        <a:bodyPr/>
        <a:lstStyle/>
        <a:p>
          <a:r>
            <a:rPr lang="en-US" dirty="0"/>
            <a:t>Age 11</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hu-HU" noProof="0" dirty="0" smtClean="0"/>
            <a:t>Az érintettek átlagéletkora</a:t>
          </a:r>
          <a:endParaRPr lang="hu-HU" noProof="0" dirty="0"/>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68 million</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hu-HU" noProof="0" dirty="0" smtClean="0"/>
            <a:t>A pornóoldalak napi látogatottsága</a:t>
          </a:r>
          <a:endParaRPr lang="hu-HU" noProof="0" dirty="0"/>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47%</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hu-HU" noProof="0" dirty="0" smtClean="0"/>
            <a:t>A keresztények között:  otthonukban a pornográfia a legfőbb probléma</a:t>
          </a:r>
          <a:endParaRPr lang="hu-HU" noProof="0" dirty="0"/>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BFDA231B-0350-428F-B42C-CEE73756DB19}">
      <dgm:prSet/>
      <dgm:spPr/>
      <dgm:t>
        <a:bodyPr/>
        <a:lstStyle/>
        <a:p>
          <a:r>
            <a:rPr lang="en-US" dirty="0"/>
            <a:t>1/3</a:t>
          </a:r>
        </a:p>
      </dgm:t>
    </dgm:pt>
    <dgm:pt modelId="{0134FAEF-77B9-40D2-8388-B1AEBFC02620}" type="sibTrans" cxnId="{436FC264-82C2-4B48-B805-A3CE01EAF49B}">
      <dgm:prSet/>
      <dgm:spPr/>
      <dgm:t>
        <a:bodyPr/>
        <a:lstStyle/>
        <a:p>
          <a:endParaRPr lang="en-US"/>
        </a:p>
      </dgm:t>
    </dgm:pt>
    <dgm:pt modelId="{D8B84BB0-8DCE-4134-A255-4493C1D64C01}" type="parTrans" cxnId="{436FC264-82C2-4B48-B805-A3CE01EAF49B}">
      <dgm:prSet/>
      <dgm:spPr/>
      <dgm:t>
        <a:bodyPr/>
        <a:lstStyle/>
        <a:p>
          <a:endParaRPr lang="en-US"/>
        </a:p>
      </dgm:t>
    </dgm:pt>
    <dgm:pt modelId="{F821B21A-2D1F-4D2E-B07F-4C985B23A27A}">
      <dgm:prSet/>
      <dgm:spPr/>
      <dgm:t>
        <a:bodyPr/>
        <a:lstStyle/>
        <a:p>
          <a:r>
            <a:rPr lang="hu-HU" noProof="0" dirty="0" smtClean="0"/>
            <a:t>A pornót rendszeresen használó nők száma</a:t>
          </a:r>
          <a:endParaRPr lang="hu-HU" noProof="0" dirty="0"/>
        </a:p>
      </dgm:t>
    </dgm:pt>
    <dgm:pt modelId="{1D6B46DA-C7F1-44CE-9259-2532A648B6B8}" type="parTrans" cxnId="{66989D8F-AAB2-490C-88E6-2AE3D8F6DDA8}">
      <dgm:prSet/>
      <dgm:spPr/>
      <dgm:t>
        <a:bodyPr/>
        <a:lstStyle/>
        <a:p>
          <a:endParaRPr lang="en-US"/>
        </a:p>
      </dgm:t>
    </dgm:pt>
    <dgm:pt modelId="{AE026CDA-B649-487D-B2B7-818EA572EFCF}" type="sibTrans" cxnId="{66989D8F-AAB2-490C-88E6-2AE3D8F6DDA8}">
      <dgm:prSet/>
      <dgm:spPr/>
      <dgm:t>
        <a:bodyPr/>
        <a:lstStyle/>
        <a:p>
          <a:endParaRPr lang="en-US"/>
        </a:p>
      </dgm:t>
    </dgm:pt>
    <dgm:pt modelId="{B4B1CD1E-7A93-4988-AE77-4E261876AE8E}" type="pres">
      <dgm:prSet presAssocID="{08F627ED-A304-4697-8C44-18E45D3D2B1A}" presName="linearFlow" presStyleCnt="0">
        <dgm:presLayoutVars>
          <dgm:dir/>
          <dgm:animLvl val="lvl"/>
          <dgm:resizeHandles val="exact"/>
        </dgm:presLayoutVars>
      </dgm:prSet>
      <dgm:spPr/>
      <dgm:t>
        <a:bodyPr/>
        <a:lstStyle/>
        <a:p>
          <a:endParaRPr lang="hu-HU"/>
        </a:p>
      </dgm:t>
    </dgm:pt>
    <dgm:pt modelId="{AC8DE43C-F29D-4914-AE97-9330517EE09E}" type="pres">
      <dgm:prSet presAssocID="{5FC34D3A-C8D4-483C-8695-507470E74D50}" presName="composite" presStyleCnt="0"/>
      <dgm:spPr/>
    </dgm:pt>
    <dgm:pt modelId="{B6F2A473-8329-44BC-873A-CE4341B12225}" type="pres">
      <dgm:prSet presAssocID="{5FC34D3A-C8D4-483C-8695-507470E74D50}" presName="parTx" presStyleLbl="node1" presStyleIdx="0" presStyleCnt="4">
        <dgm:presLayoutVars>
          <dgm:chMax val="0"/>
          <dgm:chPref val="0"/>
          <dgm:bulletEnabled val="1"/>
        </dgm:presLayoutVars>
      </dgm:prSet>
      <dgm:spPr/>
      <dgm:t>
        <a:bodyPr/>
        <a:lstStyle/>
        <a:p>
          <a:endParaRPr lang="hu-HU"/>
        </a:p>
      </dgm:t>
    </dgm:pt>
    <dgm:pt modelId="{993C62E0-3C5A-48D7-B419-59191458099D}" type="pres">
      <dgm:prSet presAssocID="{5FC34D3A-C8D4-483C-8695-507470E74D50}" presName="parSh" presStyleLbl="node1" presStyleIdx="0" presStyleCnt="4"/>
      <dgm:spPr/>
      <dgm:t>
        <a:bodyPr/>
        <a:lstStyle/>
        <a:p>
          <a:endParaRPr lang="hu-HU"/>
        </a:p>
      </dgm:t>
    </dgm:pt>
    <dgm:pt modelId="{2A5BA5A5-1212-4538-B06E-9FC3EE8C383A}" type="pres">
      <dgm:prSet presAssocID="{5FC34D3A-C8D4-483C-8695-507470E74D50}" presName="desTx" presStyleLbl="fgAcc1" presStyleIdx="0" presStyleCnt="4">
        <dgm:presLayoutVars>
          <dgm:bulletEnabled val="1"/>
        </dgm:presLayoutVars>
      </dgm:prSet>
      <dgm:spPr/>
      <dgm:t>
        <a:bodyPr/>
        <a:lstStyle/>
        <a:p>
          <a:endParaRPr lang="hu-HU"/>
        </a:p>
      </dgm:t>
    </dgm:pt>
    <dgm:pt modelId="{683D87F0-9D77-4EA1-9256-FD223A85A997}" type="pres">
      <dgm:prSet presAssocID="{1DECF9F5-40C0-4379-BCCE-7BCAAD54807B}" presName="sibTrans" presStyleLbl="sibTrans2D1" presStyleIdx="0" presStyleCnt="3"/>
      <dgm:spPr/>
      <dgm:t>
        <a:bodyPr/>
        <a:lstStyle/>
        <a:p>
          <a:endParaRPr lang="hu-HU"/>
        </a:p>
      </dgm:t>
    </dgm:pt>
    <dgm:pt modelId="{8B5F0A0E-4306-4A9D-AA5F-B1CE05CEF994}" type="pres">
      <dgm:prSet presAssocID="{1DECF9F5-40C0-4379-BCCE-7BCAAD54807B}" presName="connTx" presStyleLbl="sibTrans2D1" presStyleIdx="0" presStyleCnt="3"/>
      <dgm:spPr/>
      <dgm:t>
        <a:bodyPr/>
        <a:lstStyle/>
        <a:p>
          <a:endParaRPr lang="hu-HU"/>
        </a:p>
      </dgm:t>
    </dgm:pt>
    <dgm:pt modelId="{5171A6CD-28F1-42A2-AC1E-C32DD24ABA08}" type="pres">
      <dgm:prSet presAssocID="{9845D52A-E054-4EB0-A5A3-32AE7DC6D645}" presName="composite" presStyleCnt="0"/>
      <dgm:spPr/>
    </dgm:pt>
    <dgm:pt modelId="{0167769D-9FB4-4F69-A02A-65B81C3F6C93}" type="pres">
      <dgm:prSet presAssocID="{9845D52A-E054-4EB0-A5A3-32AE7DC6D645}" presName="parTx" presStyleLbl="node1" presStyleIdx="0" presStyleCnt="4">
        <dgm:presLayoutVars>
          <dgm:chMax val="0"/>
          <dgm:chPref val="0"/>
          <dgm:bulletEnabled val="1"/>
        </dgm:presLayoutVars>
      </dgm:prSet>
      <dgm:spPr/>
      <dgm:t>
        <a:bodyPr/>
        <a:lstStyle/>
        <a:p>
          <a:endParaRPr lang="hu-HU"/>
        </a:p>
      </dgm:t>
    </dgm:pt>
    <dgm:pt modelId="{E621182F-7AA0-43B2-9C6F-49694CC9CCF0}" type="pres">
      <dgm:prSet presAssocID="{9845D52A-E054-4EB0-A5A3-32AE7DC6D645}" presName="parSh" presStyleLbl="node1" presStyleIdx="1" presStyleCnt="4"/>
      <dgm:spPr/>
      <dgm:t>
        <a:bodyPr/>
        <a:lstStyle/>
        <a:p>
          <a:endParaRPr lang="hu-HU"/>
        </a:p>
      </dgm:t>
    </dgm:pt>
    <dgm:pt modelId="{15451479-B759-4C97-AB9B-7B5C6A3F8478}" type="pres">
      <dgm:prSet presAssocID="{9845D52A-E054-4EB0-A5A3-32AE7DC6D645}" presName="desTx" presStyleLbl="fgAcc1" presStyleIdx="1" presStyleCnt="4">
        <dgm:presLayoutVars>
          <dgm:bulletEnabled val="1"/>
        </dgm:presLayoutVars>
      </dgm:prSet>
      <dgm:spPr/>
      <dgm:t>
        <a:bodyPr/>
        <a:lstStyle/>
        <a:p>
          <a:endParaRPr lang="hu-HU"/>
        </a:p>
      </dgm:t>
    </dgm:pt>
    <dgm:pt modelId="{D95CD353-4032-4F2C-AA29-205958412ACE}" type="pres">
      <dgm:prSet presAssocID="{796364FD-7651-493A-AEE5-8DD45DF8EEAC}" presName="sibTrans" presStyleLbl="sibTrans2D1" presStyleIdx="1" presStyleCnt="3"/>
      <dgm:spPr/>
      <dgm:t>
        <a:bodyPr/>
        <a:lstStyle/>
        <a:p>
          <a:endParaRPr lang="hu-HU"/>
        </a:p>
      </dgm:t>
    </dgm:pt>
    <dgm:pt modelId="{0DDA3E5C-246E-4F86-A945-982A708F90C9}" type="pres">
      <dgm:prSet presAssocID="{796364FD-7651-493A-AEE5-8DD45DF8EEAC}" presName="connTx" presStyleLbl="sibTrans2D1" presStyleIdx="1" presStyleCnt="3"/>
      <dgm:spPr/>
      <dgm:t>
        <a:bodyPr/>
        <a:lstStyle/>
        <a:p>
          <a:endParaRPr lang="hu-HU"/>
        </a:p>
      </dgm:t>
    </dgm:pt>
    <dgm:pt modelId="{43613E1F-CDD2-400B-AC24-F58B9159730B}" type="pres">
      <dgm:prSet presAssocID="{9AC77E87-FC4D-4F04-889B-73358514DC0D}" presName="composite" presStyleCnt="0"/>
      <dgm:spPr/>
    </dgm:pt>
    <dgm:pt modelId="{824C6025-568A-41A2-BFD7-AAB74DB7599B}" type="pres">
      <dgm:prSet presAssocID="{9AC77E87-FC4D-4F04-889B-73358514DC0D}" presName="parTx" presStyleLbl="node1" presStyleIdx="1" presStyleCnt="4">
        <dgm:presLayoutVars>
          <dgm:chMax val="0"/>
          <dgm:chPref val="0"/>
          <dgm:bulletEnabled val="1"/>
        </dgm:presLayoutVars>
      </dgm:prSet>
      <dgm:spPr/>
      <dgm:t>
        <a:bodyPr/>
        <a:lstStyle/>
        <a:p>
          <a:endParaRPr lang="hu-HU"/>
        </a:p>
      </dgm:t>
    </dgm:pt>
    <dgm:pt modelId="{53D8A6C9-B63B-430E-B06F-AD533374AE92}" type="pres">
      <dgm:prSet presAssocID="{9AC77E87-FC4D-4F04-889B-73358514DC0D}" presName="parSh" presStyleLbl="node1" presStyleIdx="2" presStyleCnt="4"/>
      <dgm:spPr/>
      <dgm:t>
        <a:bodyPr/>
        <a:lstStyle/>
        <a:p>
          <a:endParaRPr lang="hu-HU"/>
        </a:p>
      </dgm:t>
    </dgm:pt>
    <dgm:pt modelId="{816FE444-CDCA-4AFF-8288-59CE934EA139}" type="pres">
      <dgm:prSet presAssocID="{9AC77E87-FC4D-4F04-889B-73358514DC0D}" presName="desTx" presStyleLbl="fgAcc1" presStyleIdx="2" presStyleCnt="4">
        <dgm:presLayoutVars>
          <dgm:bulletEnabled val="1"/>
        </dgm:presLayoutVars>
      </dgm:prSet>
      <dgm:spPr/>
      <dgm:t>
        <a:bodyPr/>
        <a:lstStyle/>
        <a:p>
          <a:endParaRPr lang="hu-HU"/>
        </a:p>
      </dgm:t>
    </dgm:pt>
    <dgm:pt modelId="{21898E54-164B-4EA9-9803-C775DDFD3EB3}" type="pres">
      <dgm:prSet presAssocID="{3A77AB9A-DF29-465E-A0A5-D4FA3D0C537F}" presName="sibTrans" presStyleLbl="sibTrans2D1" presStyleIdx="2" presStyleCnt="3"/>
      <dgm:spPr/>
      <dgm:t>
        <a:bodyPr/>
        <a:lstStyle/>
        <a:p>
          <a:endParaRPr lang="hu-HU"/>
        </a:p>
      </dgm:t>
    </dgm:pt>
    <dgm:pt modelId="{091A20BD-C9DE-470A-923A-33AB7077D04D}" type="pres">
      <dgm:prSet presAssocID="{3A77AB9A-DF29-465E-A0A5-D4FA3D0C537F}" presName="connTx" presStyleLbl="sibTrans2D1" presStyleIdx="2" presStyleCnt="3"/>
      <dgm:spPr/>
      <dgm:t>
        <a:bodyPr/>
        <a:lstStyle/>
        <a:p>
          <a:endParaRPr lang="hu-HU"/>
        </a:p>
      </dgm:t>
    </dgm:pt>
    <dgm:pt modelId="{0BFCF02F-B9F0-4B42-923B-4CE7F8F24AA5}" type="pres">
      <dgm:prSet presAssocID="{BFDA231B-0350-428F-B42C-CEE73756DB19}" presName="composite" presStyleCnt="0"/>
      <dgm:spPr/>
    </dgm:pt>
    <dgm:pt modelId="{1A4C524F-B37D-44AD-98DA-BC517EC67351}" type="pres">
      <dgm:prSet presAssocID="{BFDA231B-0350-428F-B42C-CEE73756DB19}" presName="parTx" presStyleLbl="node1" presStyleIdx="2" presStyleCnt="4">
        <dgm:presLayoutVars>
          <dgm:chMax val="0"/>
          <dgm:chPref val="0"/>
          <dgm:bulletEnabled val="1"/>
        </dgm:presLayoutVars>
      </dgm:prSet>
      <dgm:spPr/>
      <dgm:t>
        <a:bodyPr/>
        <a:lstStyle/>
        <a:p>
          <a:endParaRPr lang="hu-HU"/>
        </a:p>
      </dgm:t>
    </dgm:pt>
    <dgm:pt modelId="{BD57182C-6CA9-4062-AB68-8024045A4802}" type="pres">
      <dgm:prSet presAssocID="{BFDA231B-0350-428F-B42C-CEE73756DB19}" presName="parSh" presStyleLbl="node1" presStyleIdx="3" presStyleCnt="4"/>
      <dgm:spPr/>
      <dgm:t>
        <a:bodyPr/>
        <a:lstStyle/>
        <a:p>
          <a:endParaRPr lang="hu-HU"/>
        </a:p>
      </dgm:t>
    </dgm:pt>
    <dgm:pt modelId="{742DEA62-08CF-42FD-9EDF-6A38977A15B6}" type="pres">
      <dgm:prSet presAssocID="{BFDA231B-0350-428F-B42C-CEE73756DB19}" presName="desTx" presStyleLbl="fgAcc1" presStyleIdx="3" presStyleCnt="4">
        <dgm:presLayoutVars>
          <dgm:bulletEnabled val="1"/>
        </dgm:presLayoutVars>
      </dgm:prSet>
      <dgm:spPr/>
      <dgm:t>
        <a:bodyPr/>
        <a:lstStyle/>
        <a:p>
          <a:endParaRPr lang="hu-HU"/>
        </a:p>
      </dgm:t>
    </dgm:pt>
  </dgm:ptLst>
  <dgm:cxnLst>
    <dgm:cxn modelId="{1F9E6117-4ED5-473B-AF3E-ABD08468FE58}" type="presOf" srcId="{796364FD-7651-493A-AEE5-8DD45DF8EEAC}" destId="{D95CD353-4032-4F2C-AA29-205958412ACE}" srcOrd="0" destOrd="0" presId="urn:microsoft.com/office/officeart/2005/8/layout/process3"/>
    <dgm:cxn modelId="{F7608388-5A1F-4FE9-96E5-520EA7B1F725}" srcId="{9AC77E87-FC4D-4F04-889B-73358514DC0D}" destId="{C2F0E5C9-2943-4A9B-872F-ECF6B159E9F4}" srcOrd="0" destOrd="0" parTransId="{8FBB852D-32B7-4273-9DE3-951F1CFE69EC}" sibTransId="{1A62CB6F-38D7-44F2-AFAB-0C4382E3DA24}"/>
    <dgm:cxn modelId="{0B809DBC-6E86-4611-B833-E989A3D90978}" type="presOf" srcId="{9845D52A-E054-4EB0-A5A3-32AE7DC6D645}" destId="{E621182F-7AA0-43B2-9C6F-49694CC9CCF0}" srcOrd="1" destOrd="0" presId="urn:microsoft.com/office/officeart/2005/8/layout/process3"/>
    <dgm:cxn modelId="{E0A338AD-A8E1-4AD2-81D5-F93032BCB4F1}" type="presOf" srcId="{9AC77E87-FC4D-4F04-889B-73358514DC0D}" destId="{824C6025-568A-41A2-BFD7-AAB74DB7599B}" srcOrd="0" destOrd="0" presId="urn:microsoft.com/office/officeart/2005/8/layout/process3"/>
    <dgm:cxn modelId="{436FC264-82C2-4B48-B805-A3CE01EAF49B}" srcId="{08F627ED-A304-4697-8C44-18E45D3D2B1A}" destId="{BFDA231B-0350-428F-B42C-CEE73756DB19}" srcOrd="3" destOrd="0" parTransId="{D8B84BB0-8DCE-4134-A255-4493C1D64C01}" sibTransId="{0134FAEF-77B9-40D2-8388-B1AEBFC02620}"/>
    <dgm:cxn modelId="{03446920-D7EA-4915-BE1A-204276203DFC}" type="presOf" srcId="{1DECF9F5-40C0-4379-BCCE-7BCAAD54807B}" destId="{683D87F0-9D77-4EA1-9256-FD223A85A997}" srcOrd="0" destOrd="0" presId="urn:microsoft.com/office/officeart/2005/8/layout/process3"/>
    <dgm:cxn modelId="{85AB0ED6-32AD-4965-BF41-6F5CEC6D77C9}" type="presOf" srcId="{1DECF9F5-40C0-4379-BCCE-7BCAAD54807B}" destId="{8B5F0A0E-4306-4A9D-AA5F-B1CE05CEF994}" srcOrd="1" destOrd="0" presId="urn:microsoft.com/office/officeart/2005/8/layout/process3"/>
    <dgm:cxn modelId="{FB0FA082-3950-4822-951F-05A1A9548F18}" srcId="{5FC34D3A-C8D4-483C-8695-507470E74D50}" destId="{C057D6ED-8F49-42DC-B8A7-C07F68F0F734}" srcOrd="0" destOrd="0" parTransId="{131D11D9-3030-4E3B-8F84-0108E6497B2A}" sibTransId="{6E885013-4246-43E1-A818-2251A99C8FD2}"/>
    <dgm:cxn modelId="{FDF4827D-2882-497D-997E-1A92494A9107}" type="presOf" srcId="{9845D52A-E054-4EB0-A5A3-32AE7DC6D645}" destId="{0167769D-9FB4-4F69-A02A-65B81C3F6C93}" srcOrd="0" destOrd="0" presId="urn:microsoft.com/office/officeart/2005/8/layout/process3"/>
    <dgm:cxn modelId="{6AD76384-E9B2-435A-8E35-F0269F18BEBB}" type="presOf" srcId="{BFDA231B-0350-428F-B42C-CEE73756DB19}" destId="{1A4C524F-B37D-44AD-98DA-BC517EC67351}" srcOrd="0" destOrd="0" presId="urn:microsoft.com/office/officeart/2005/8/layout/process3"/>
    <dgm:cxn modelId="{AB551071-C170-4717-BA05-20EAAED468C4}" type="presOf" srcId="{3A77AB9A-DF29-465E-A0A5-D4FA3D0C537F}" destId="{21898E54-164B-4EA9-9803-C775DDFD3EB3}" srcOrd="0" destOrd="0" presId="urn:microsoft.com/office/officeart/2005/8/layout/process3"/>
    <dgm:cxn modelId="{6E2AD427-EC3D-43E4-9331-0D4CD5D11FB9}" type="presOf" srcId="{BFDA231B-0350-428F-B42C-CEE73756DB19}" destId="{BD57182C-6CA9-4062-AB68-8024045A4802}" srcOrd="1" destOrd="0" presId="urn:microsoft.com/office/officeart/2005/8/layout/process3"/>
    <dgm:cxn modelId="{1B6B2955-F3C7-4337-8F56-53C857856A5E}" type="presOf" srcId="{08F627ED-A304-4697-8C44-18E45D3D2B1A}" destId="{B4B1CD1E-7A93-4988-AE77-4E261876AE8E}" srcOrd="0" destOrd="0" presId="urn:microsoft.com/office/officeart/2005/8/layout/process3"/>
    <dgm:cxn modelId="{B04C6215-C46D-4282-963F-02A26E25C8AB}" srcId="{08F627ED-A304-4697-8C44-18E45D3D2B1A}" destId="{9845D52A-E054-4EB0-A5A3-32AE7DC6D645}" srcOrd="1" destOrd="0" parTransId="{952EE001-86C3-4022-96EE-ABDB540B8A78}" sibTransId="{796364FD-7651-493A-AEE5-8DD45DF8EEAC}"/>
    <dgm:cxn modelId="{10D5F8F4-77B8-4165-9ABA-889747AF0B9B}" type="presOf" srcId="{F821B21A-2D1F-4D2E-B07F-4C985B23A27A}" destId="{742DEA62-08CF-42FD-9EDF-6A38977A15B6}" srcOrd="0" destOrd="0" presId="urn:microsoft.com/office/officeart/2005/8/layout/process3"/>
    <dgm:cxn modelId="{7EBE687F-C116-4B57-9555-141C348193AB}" type="presOf" srcId="{3A77AB9A-DF29-465E-A0A5-D4FA3D0C537F}" destId="{091A20BD-C9DE-470A-923A-33AB7077D04D}" srcOrd="1" destOrd="0" presId="urn:microsoft.com/office/officeart/2005/8/layout/process3"/>
    <dgm:cxn modelId="{66E8CE3C-459F-4648-B4D7-5039298A0E92}" srcId="{9845D52A-E054-4EB0-A5A3-32AE7DC6D645}" destId="{566C4A8F-CE66-4FF5-AF11-6C385F74A275}" srcOrd="0" destOrd="0" parTransId="{375C5A5E-5F04-4FE8-98F8-795867C18A18}" sibTransId="{E74B8A5E-78D9-4E5B-86E1-203DE271581F}"/>
    <dgm:cxn modelId="{A131F0C8-BC1A-4CAC-90C1-E6DD40236F09}" type="presOf" srcId="{9AC77E87-FC4D-4F04-889B-73358514DC0D}" destId="{53D8A6C9-B63B-430E-B06F-AD533374AE92}" srcOrd="1" destOrd="0" presId="urn:microsoft.com/office/officeart/2005/8/layout/process3"/>
    <dgm:cxn modelId="{C0DCAD85-3B18-4519-BA22-2804399C83D8}" type="presOf" srcId="{C057D6ED-8F49-42DC-B8A7-C07F68F0F734}" destId="{2A5BA5A5-1212-4538-B06E-9FC3EE8C383A}" srcOrd="0" destOrd="0" presId="urn:microsoft.com/office/officeart/2005/8/layout/process3"/>
    <dgm:cxn modelId="{277179CE-E2F5-4733-8D23-9E37CACB7B9E}" srcId="{08F627ED-A304-4697-8C44-18E45D3D2B1A}" destId="{5FC34D3A-C8D4-483C-8695-507470E74D50}" srcOrd="0" destOrd="0" parTransId="{9978A89C-C2F1-4241-807C-13619E6D6376}" sibTransId="{1DECF9F5-40C0-4379-BCCE-7BCAAD54807B}"/>
    <dgm:cxn modelId="{66989D8F-AAB2-490C-88E6-2AE3D8F6DDA8}" srcId="{BFDA231B-0350-428F-B42C-CEE73756DB19}" destId="{F821B21A-2D1F-4D2E-B07F-4C985B23A27A}" srcOrd="0" destOrd="0" parTransId="{1D6B46DA-C7F1-44CE-9259-2532A648B6B8}" sibTransId="{AE026CDA-B649-487D-B2B7-818EA572EFCF}"/>
    <dgm:cxn modelId="{0A19804E-2B88-45D1-A298-67C90FD0E2EA}" type="presOf" srcId="{5FC34D3A-C8D4-483C-8695-507470E74D50}" destId="{B6F2A473-8329-44BC-873A-CE4341B12225}" srcOrd="0" destOrd="0" presId="urn:microsoft.com/office/officeart/2005/8/layout/process3"/>
    <dgm:cxn modelId="{8858B29F-B6A8-4602-93C1-865A6FFDE6EB}" type="presOf" srcId="{796364FD-7651-493A-AEE5-8DD45DF8EEAC}" destId="{0DDA3E5C-246E-4F86-A945-982A708F90C9}" srcOrd="1" destOrd="0" presId="urn:microsoft.com/office/officeart/2005/8/layout/process3"/>
    <dgm:cxn modelId="{65998F5C-9491-499A-A106-BA96C435E4AF}" type="presOf" srcId="{566C4A8F-CE66-4FF5-AF11-6C385F74A275}" destId="{15451479-B759-4C97-AB9B-7B5C6A3F8478}" srcOrd="0" destOrd="0" presId="urn:microsoft.com/office/officeart/2005/8/layout/process3"/>
    <dgm:cxn modelId="{04774158-8FAB-47B4-A2EE-D3D3A7E958BE}" srcId="{08F627ED-A304-4697-8C44-18E45D3D2B1A}" destId="{9AC77E87-FC4D-4F04-889B-73358514DC0D}" srcOrd="2" destOrd="0" parTransId="{B29F90F6-921F-42B9-A496-5D121F61821E}" sibTransId="{3A77AB9A-DF29-465E-A0A5-D4FA3D0C537F}"/>
    <dgm:cxn modelId="{C1809E0B-F0CB-4317-A202-05015E7AC632}" type="presOf" srcId="{C2F0E5C9-2943-4A9B-872F-ECF6B159E9F4}" destId="{816FE444-CDCA-4AFF-8288-59CE934EA139}" srcOrd="0" destOrd="0" presId="urn:microsoft.com/office/officeart/2005/8/layout/process3"/>
    <dgm:cxn modelId="{58ED2B8F-EE29-49C8-8FE4-3C8BFDE6DBB2}" type="presOf" srcId="{5FC34D3A-C8D4-483C-8695-507470E74D50}" destId="{993C62E0-3C5A-48D7-B419-59191458099D}" srcOrd="1" destOrd="0" presId="urn:microsoft.com/office/officeart/2005/8/layout/process3"/>
    <dgm:cxn modelId="{5D2A6D6A-074D-4AAA-B117-839240D4891C}" type="presParOf" srcId="{B4B1CD1E-7A93-4988-AE77-4E261876AE8E}" destId="{AC8DE43C-F29D-4914-AE97-9330517EE09E}" srcOrd="0" destOrd="0" presId="urn:microsoft.com/office/officeart/2005/8/layout/process3"/>
    <dgm:cxn modelId="{3D6B84AA-6114-407F-92DA-63CC73C19BBA}" type="presParOf" srcId="{AC8DE43C-F29D-4914-AE97-9330517EE09E}" destId="{B6F2A473-8329-44BC-873A-CE4341B12225}" srcOrd="0" destOrd="0" presId="urn:microsoft.com/office/officeart/2005/8/layout/process3"/>
    <dgm:cxn modelId="{F9E6CB36-9442-4E86-BF10-FC4676E8CED0}" type="presParOf" srcId="{AC8DE43C-F29D-4914-AE97-9330517EE09E}" destId="{993C62E0-3C5A-48D7-B419-59191458099D}" srcOrd="1" destOrd="0" presId="urn:microsoft.com/office/officeart/2005/8/layout/process3"/>
    <dgm:cxn modelId="{8AFDC9F4-6369-4913-A9B8-49BE8DADC6B6}" type="presParOf" srcId="{AC8DE43C-F29D-4914-AE97-9330517EE09E}" destId="{2A5BA5A5-1212-4538-B06E-9FC3EE8C383A}" srcOrd="2" destOrd="0" presId="urn:microsoft.com/office/officeart/2005/8/layout/process3"/>
    <dgm:cxn modelId="{50539915-F940-42B0-8682-2E5A628C9C00}" type="presParOf" srcId="{B4B1CD1E-7A93-4988-AE77-4E261876AE8E}" destId="{683D87F0-9D77-4EA1-9256-FD223A85A997}" srcOrd="1" destOrd="0" presId="urn:microsoft.com/office/officeart/2005/8/layout/process3"/>
    <dgm:cxn modelId="{5D69A1C1-DF9B-4409-814F-5A7CABE88C58}" type="presParOf" srcId="{683D87F0-9D77-4EA1-9256-FD223A85A997}" destId="{8B5F0A0E-4306-4A9D-AA5F-B1CE05CEF994}" srcOrd="0" destOrd="0" presId="urn:microsoft.com/office/officeart/2005/8/layout/process3"/>
    <dgm:cxn modelId="{CB252F10-81BC-4D19-9F4B-121EF512BCE7}" type="presParOf" srcId="{B4B1CD1E-7A93-4988-AE77-4E261876AE8E}" destId="{5171A6CD-28F1-42A2-AC1E-C32DD24ABA08}" srcOrd="2" destOrd="0" presId="urn:microsoft.com/office/officeart/2005/8/layout/process3"/>
    <dgm:cxn modelId="{5583997B-4564-4526-A308-46872B9CDD54}" type="presParOf" srcId="{5171A6CD-28F1-42A2-AC1E-C32DD24ABA08}" destId="{0167769D-9FB4-4F69-A02A-65B81C3F6C93}" srcOrd="0" destOrd="0" presId="urn:microsoft.com/office/officeart/2005/8/layout/process3"/>
    <dgm:cxn modelId="{785D22B6-A5A6-44DD-B120-B738AE24A098}" type="presParOf" srcId="{5171A6CD-28F1-42A2-AC1E-C32DD24ABA08}" destId="{E621182F-7AA0-43B2-9C6F-49694CC9CCF0}" srcOrd="1" destOrd="0" presId="urn:microsoft.com/office/officeart/2005/8/layout/process3"/>
    <dgm:cxn modelId="{369985A7-7161-4B0A-B0CE-4F302ABC8B33}" type="presParOf" srcId="{5171A6CD-28F1-42A2-AC1E-C32DD24ABA08}" destId="{15451479-B759-4C97-AB9B-7B5C6A3F8478}" srcOrd="2" destOrd="0" presId="urn:microsoft.com/office/officeart/2005/8/layout/process3"/>
    <dgm:cxn modelId="{A7F815AD-76F1-46F1-A137-04EB933DE34E}" type="presParOf" srcId="{B4B1CD1E-7A93-4988-AE77-4E261876AE8E}" destId="{D95CD353-4032-4F2C-AA29-205958412ACE}" srcOrd="3" destOrd="0" presId="urn:microsoft.com/office/officeart/2005/8/layout/process3"/>
    <dgm:cxn modelId="{60847FDA-691E-437A-8F98-147FCCCEB598}" type="presParOf" srcId="{D95CD353-4032-4F2C-AA29-205958412ACE}" destId="{0DDA3E5C-246E-4F86-A945-982A708F90C9}" srcOrd="0" destOrd="0" presId="urn:microsoft.com/office/officeart/2005/8/layout/process3"/>
    <dgm:cxn modelId="{ABB2806C-409C-4251-80EE-A381AE5CBE7A}" type="presParOf" srcId="{B4B1CD1E-7A93-4988-AE77-4E261876AE8E}" destId="{43613E1F-CDD2-400B-AC24-F58B9159730B}" srcOrd="4" destOrd="0" presId="urn:microsoft.com/office/officeart/2005/8/layout/process3"/>
    <dgm:cxn modelId="{F80A46AB-8F20-4A1F-A4D0-133B7A9DD0CD}" type="presParOf" srcId="{43613E1F-CDD2-400B-AC24-F58B9159730B}" destId="{824C6025-568A-41A2-BFD7-AAB74DB7599B}" srcOrd="0" destOrd="0" presId="urn:microsoft.com/office/officeart/2005/8/layout/process3"/>
    <dgm:cxn modelId="{9F2A2A6C-3ADD-4766-89BA-42BB05CF4847}" type="presParOf" srcId="{43613E1F-CDD2-400B-AC24-F58B9159730B}" destId="{53D8A6C9-B63B-430E-B06F-AD533374AE92}" srcOrd="1" destOrd="0" presId="urn:microsoft.com/office/officeart/2005/8/layout/process3"/>
    <dgm:cxn modelId="{174E063E-01C6-444E-B6FF-D921132113EC}" type="presParOf" srcId="{43613E1F-CDD2-400B-AC24-F58B9159730B}" destId="{816FE444-CDCA-4AFF-8288-59CE934EA139}" srcOrd="2" destOrd="0" presId="urn:microsoft.com/office/officeart/2005/8/layout/process3"/>
    <dgm:cxn modelId="{BD3D7786-E7DD-4711-AF53-3ACA293B719B}" type="presParOf" srcId="{B4B1CD1E-7A93-4988-AE77-4E261876AE8E}" destId="{21898E54-164B-4EA9-9803-C775DDFD3EB3}" srcOrd="5" destOrd="0" presId="urn:microsoft.com/office/officeart/2005/8/layout/process3"/>
    <dgm:cxn modelId="{2EF4C5F6-FB4A-4179-AF6D-C71B8CD40569}" type="presParOf" srcId="{21898E54-164B-4EA9-9803-C775DDFD3EB3}" destId="{091A20BD-C9DE-470A-923A-33AB7077D04D}" srcOrd="0" destOrd="0" presId="urn:microsoft.com/office/officeart/2005/8/layout/process3"/>
    <dgm:cxn modelId="{7E7C003F-E342-4C5D-8B6D-7BAA2235EDBA}" type="presParOf" srcId="{B4B1CD1E-7A93-4988-AE77-4E261876AE8E}" destId="{0BFCF02F-B9F0-4B42-923B-4CE7F8F24AA5}" srcOrd="6" destOrd="0" presId="urn:microsoft.com/office/officeart/2005/8/layout/process3"/>
    <dgm:cxn modelId="{F07777D3-A564-4B63-9754-07A1EF1004CD}" type="presParOf" srcId="{0BFCF02F-B9F0-4B42-923B-4CE7F8F24AA5}" destId="{1A4C524F-B37D-44AD-98DA-BC517EC67351}" srcOrd="0" destOrd="0" presId="urn:microsoft.com/office/officeart/2005/8/layout/process3"/>
    <dgm:cxn modelId="{3A8E65B9-49D1-438A-837E-EF209A28C813}" type="presParOf" srcId="{0BFCF02F-B9F0-4B42-923B-4CE7F8F24AA5}" destId="{BD57182C-6CA9-4062-AB68-8024045A4802}" srcOrd="1" destOrd="0" presId="urn:microsoft.com/office/officeart/2005/8/layout/process3"/>
    <dgm:cxn modelId="{79CB3A81-9DD5-418B-87F0-1AB021B64287}" type="presParOf" srcId="{0BFCF02F-B9F0-4B42-923B-4CE7F8F24AA5}" destId="{742DEA62-08CF-42FD-9EDF-6A38977A15B6}"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3D7C7-F745-4966-8BF9-BEB67943B190}" type="doc">
      <dgm:prSet loTypeId="urn:microsoft.com/office/officeart/2005/8/layout/cycle6" loCatId="cycle" qsTypeId="urn:microsoft.com/office/officeart/2005/8/quickstyle/simple4" qsCatId="simple" csTypeId="urn:microsoft.com/office/officeart/2005/8/colors/colorful5" csCatId="colorful" phldr="1"/>
      <dgm:spPr/>
      <dgm:t>
        <a:bodyPr/>
        <a:lstStyle/>
        <a:p>
          <a:endParaRPr lang="en-US"/>
        </a:p>
      </dgm:t>
    </dgm:pt>
    <dgm:pt modelId="{E0BDAB6A-38D8-4885-8686-52AB61F466DC}">
      <dgm:prSet phldrT="[Text]"/>
      <dgm:spPr/>
      <dgm:t>
        <a:bodyPr/>
        <a:lstStyle/>
        <a:p>
          <a:r>
            <a:rPr lang="hu-HU" noProof="0" dirty="0" smtClean="0"/>
            <a:t>kíváncsiság</a:t>
          </a:r>
          <a:endParaRPr lang="hu-HU" noProof="0" dirty="0"/>
        </a:p>
      </dgm:t>
    </dgm:pt>
    <dgm:pt modelId="{C17415A6-3448-4689-A7E8-F7E2EB6BD468}" type="parTrans" cxnId="{BBB6012A-70C5-4CAE-A3BA-0C40AB33D35C}">
      <dgm:prSet/>
      <dgm:spPr/>
      <dgm:t>
        <a:bodyPr/>
        <a:lstStyle/>
        <a:p>
          <a:endParaRPr lang="en-US"/>
        </a:p>
      </dgm:t>
    </dgm:pt>
    <dgm:pt modelId="{11850448-5D4F-4A16-A3C4-B53616326A0D}" type="sibTrans" cxnId="{BBB6012A-70C5-4CAE-A3BA-0C40AB33D35C}">
      <dgm:prSet/>
      <dgm:spPr/>
      <dgm:t>
        <a:bodyPr/>
        <a:lstStyle/>
        <a:p>
          <a:endParaRPr lang="en-US"/>
        </a:p>
      </dgm:t>
    </dgm:pt>
    <dgm:pt modelId="{0B42D82B-5C70-4677-960E-09175F9665D1}">
      <dgm:prSet phldrT="[Text]"/>
      <dgm:spPr/>
      <dgm:t>
        <a:bodyPr/>
        <a:lstStyle/>
        <a:p>
          <a:r>
            <a:rPr lang="hu-HU" noProof="0" dirty="0" smtClean="0"/>
            <a:t>befogadás</a:t>
          </a:r>
          <a:endParaRPr lang="hu-HU" noProof="0" dirty="0"/>
        </a:p>
      </dgm:t>
    </dgm:pt>
    <dgm:pt modelId="{604F7103-5F46-4BC3-B2BA-A82D5C40BBAF}" type="parTrans" cxnId="{E7C7DC43-2620-418E-BEED-0514279CF56C}">
      <dgm:prSet/>
      <dgm:spPr/>
      <dgm:t>
        <a:bodyPr/>
        <a:lstStyle/>
        <a:p>
          <a:endParaRPr lang="en-US"/>
        </a:p>
      </dgm:t>
    </dgm:pt>
    <dgm:pt modelId="{FEBE9100-5340-48E1-84EA-B4E3D58BAC43}" type="sibTrans" cxnId="{E7C7DC43-2620-418E-BEED-0514279CF56C}">
      <dgm:prSet/>
      <dgm:spPr/>
      <dgm:t>
        <a:bodyPr/>
        <a:lstStyle/>
        <a:p>
          <a:endParaRPr lang="en-US"/>
        </a:p>
      </dgm:t>
    </dgm:pt>
    <dgm:pt modelId="{C5DC9BBE-8F66-4F45-8693-79C85D5EEDF8}">
      <dgm:prSet phldrT="[Text]"/>
      <dgm:spPr/>
      <dgm:t>
        <a:bodyPr/>
        <a:lstStyle/>
        <a:p>
          <a:r>
            <a:rPr lang="hu-HU" noProof="0" dirty="0" smtClean="0"/>
            <a:t>függőség</a:t>
          </a:r>
          <a:endParaRPr lang="hu-HU" noProof="0" dirty="0"/>
        </a:p>
      </dgm:t>
    </dgm:pt>
    <dgm:pt modelId="{2D828DBE-3BA2-4FAA-A068-4FD3AB4776F8}" type="parTrans" cxnId="{F788A35C-1BD3-43CD-A7AF-9B23DEF0970D}">
      <dgm:prSet/>
      <dgm:spPr/>
      <dgm:t>
        <a:bodyPr/>
        <a:lstStyle/>
        <a:p>
          <a:endParaRPr lang="en-US"/>
        </a:p>
      </dgm:t>
    </dgm:pt>
    <dgm:pt modelId="{A3D252C1-D6FC-45D1-9257-F16C6101D7B6}" type="sibTrans" cxnId="{F788A35C-1BD3-43CD-A7AF-9B23DEF0970D}">
      <dgm:prSet/>
      <dgm:spPr/>
      <dgm:t>
        <a:bodyPr/>
        <a:lstStyle/>
        <a:p>
          <a:endParaRPr lang="en-US"/>
        </a:p>
      </dgm:t>
    </dgm:pt>
    <dgm:pt modelId="{A54C0275-3DB9-4620-BFFF-F7975D457D53}">
      <dgm:prSet phldrT="[Text]"/>
      <dgm:spPr/>
      <dgm:t>
        <a:bodyPr/>
        <a:lstStyle/>
        <a:p>
          <a:r>
            <a:rPr lang="hu-HU" dirty="0" smtClean="0"/>
            <a:t>hozzászokás</a:t>
          </a:r>
          <a:endParaRPr lang="en-US" dirty="0"/>
        </a:p>
      </dgm:t>
    </dgm:pt>
    <dgm:pt modelId="{68A254EB-9E7B-451F-A911-82D3A7F7DF16}" type="parTrans" cxnId="{57068050-2AC3-4F3D-BE7A-2A97A45789AA}">
      <dgm:prSet/>
      <dgm:spPr/>
      <dgm:t>
        <a:bodyPr/>
        <a:lstStyle/>
        <a:p>
          <a:endParaRPr lang="en-US"/>
        </a:p>
      </dgm:t>
    </dgm:pt>
    <dgm:pt modelId="{89F71078-F575-4496-B2AA-F80D102DFD8B}" type="sibTrans" cxnId="{57068050-2AC3-4F3D-BE7A-2A97A45789AA}">
      <dgm:prSet/>
      <dgm:spPr/>
      <dgm:t>
        <a:bodyPr/>
        <a:lstStyle/>
        <a:p>
          <a:endParaRPr lang="en-US"/>
        </a:p>
      </dgm:t>
    </dgm:pt>
    <dgm:pt modelId="{8571B2F6-69B5-4C51-8F2C-ECC248DF3BF7}">
      <dgm:prSet phldrT="[Text]"/>
      <dgm:spPr/>
      <dgm:t>
        <a:bodyPr/>
        <a:lstStyle/>
        <a:p>
          <a:r>
            <a:rPr lang="hu-HU" noProof="0" dirty="0" smtClean="0"/>
            <a:t>szégyen</a:t>
          </a:r>
          <a:endParaRPr lang="hu-HU" noProof="0" dirty="0"/>
        </a:p>
      </dgm:t>
    </dgm:pt>
    <dgm:pt modelId="{DC7F1031-6F17-4A2E-8526-AE66776AAB89}" type="parTrans" cxnId="{DF3E8C83-5390-46C6-8BB9-EE895B8B1537}">
      <dgm:prSet/>
      <dgm:spPr/>
      <dgm:t>
        <a:bodyPr/>
        <a:lstStyle/>
        <a:p>
          <a:endParaRPr lang="en-US"/>
        </a:p>
      </dgm:t>
    </dgm:pt>
    <dgm:pt modelId="{A9DB4C04-998F-4FD3-97BD-8E08C5FEF9AC}" type="sibTrans" cxnId="{DF3E8C83-5390-46C6-8BB9-EE895B8B1537}">
      <dgm:prSet/>
      <dgm:spPr/>
      <dgm:t>
        <a:bodyPr/>
        <a:lstStyle/>
        <a:p>
          <a:endParaRPr lang="en-US"/>
        </a:p>
      </dgm:t>
    </dgm:pt>
    <dgm:pt modelId="{E7A411D6-DCB5-438A-8F59-7DA0C239C597}" type="pres">
      <dgm:prSet presAssocID="{7333D7C7-F745-4966-8BF9-BEB67943B190}" presName="cycle" presStyleCnt="0">
        <dgm:presLayoutVars>
          <dgm:dir/>
          <dgm:resizeHandles val="exact"/>
        </dgm:presLayoutVars>
      </dgm:prSet>
      <dgm:spPr/>
      <dgm:t>
        <a:bodyPr/>
        <a:lstStyle/>
        <a:p>
          <a:endParaRPr lang="hu-HU"/>
        </a:p>
      </dgm:t>
    </dgm:pt>
    <dgm:pt modelId="{ABC6CEB3-455C-4582-902E-B83DDB4C1F42}" type="pres">
      <dgm:prSet presAssocID="{E0BDAB6A-38D8-4885-8686-52AB61F466DC}" presName="node" presStyleLbl="node1" presStyleIdx="0" presStyleCnt="5">
        <dgm:presLayoutVars>
          <dgm:bulletEnabled val="1"/>
        </dgm:presLayoutVars>
      </dgm:prSet>
      <dgm:spPr/>
      <dgm:t>
        <a:bodyPr/>
        <a:lstStyle/>
        <a:p>
          <a:endParaRPr lang="hu-HU"/>
        </a:p>
      </dgm:t>
    </dgm:pt>
    <dgm:pt modelId="{8A307653-F28C-470B-AC24-03406C510150}" type="pres">
      <dgm:prSet presAssocID="{E0BDAB6A-38D8-4885-8686-52AB61F466DC}" presName="spNode" presStyleCnt="0"/>
      <dgm:spPr/>
    </dgm:pt>
    <dgm:pt modelId="{D8DDDF2B-D688-4812-BA4E-43C652AB88EB}" type="pres">
      <dgm:prSet presAssocID="{11850448-5D4F-4A16-A3C4-B53616326A0D}" presName="sibTrans" presStyleLbl="sibTrans1D1" presStyleIdx="0" presStyleCnt="5"/>
      <dgm:spPr/>
      <dgm:t>
        <a:bodyPr/>
        <a:lstStyle/>
        <a:p>
          <a:endParaRPr lang="hu-HU"/>
        </a:p>
      </dgm:t>
    </dgm:pt>
    <dgm:pt modelId="{AF609DB7-245B-4749-8F61-9EFF7ED8E610}" type="pres">
      <dgm:prSet presAssocID="{0B42D82B-5C70-4677-960E-09175F9665D1}" presName="node" presStyleLbl="node1" presStyleIdx="1" presStyleCnt="5">
        <dgm:presLayoutVars>
          <dgm:bulletEnabled val="1"/>
        </dgm:presLayoutVars>
      </dgm:prSet>
      <dgm:spPr/>
      <dgm:t>
        <a:bodyPr/>
        <a:lstStyle/>
        <a:p>
          <a:endParaRPr lang="hu-HU"/>
        </a:p>
      </dgm:t>
    </dgm:pt>
    <dgm:pt modelId="{6FFF474A-0366-488A-BA4E-E6FB15399229}" type="pres">
      <dgm:prSet presAssocID="{0B42D82B-5C70-4677-960E-09175F9665D1}" presName="spNode" presStyleCnt="0"/>
      <dgm:spPr/>
    </dgm:pt>
    <dgm:pt modelId="{0765A024-4E98-42E6-9370-EE6D0704466B}" type="pres">
      <dgm:prSet presAssocID="{FEBE9100-5340-48E1-84EA-B4E3D58BAC43}" presName="sibTrans" presStyleLbl="sibTrans1D1" presStyleIdx="1" presStyleCnt="5"/>
      <dgm:spPr/>
      <dgm:t>
        <a:bodyPr/>
        <a:lstStyle/>
        <a:p>
          <a:endParaRPr lang="hu-HU"/>
        </a:p>
      </dgm:t>
    </dgm:pt>
    <dgm:pt modelId="{F739B99B-C8E6-4EA3-BB8E-9B21DC1D2E98}" type="pres">
      <dgm:prSet presAssocID="{C5DC9BBE-8F66-4F45-8693-79C85D5EEDF8}" presName="node" presStyleLbl="node1" presStyleIdx="2" presStyleCnt="5">
        <dgm:presLayoutVars>
          <dgm:bulletEnabled val="1"/>
        </dgm:presLayoutVars>
      </dgm:prSet>
      <dgm:spPr/>
      <dgm:t>
        <a:bodyPr/>
        <a:lstStyle/>
        <a:p>
          <a:endParaRPr lang="hu-HU"/>
        </a:p>
      </dgm:t>
    </dgm:pt>
    <dgm:pt modelId="{72642454-4E85-4F04-AF66-6D3A6F8227D0}" type="pres">
      <dgm:prSet presAssocID="{C5DC9BBE-8F66-4F45-8693-79C85D5EEDF8}" presName="spNode" presStyleCnt="0"/>
      <dgm:spPr/>
    </dgm:pt>
    <dgm:pt modelId="{60D4135A-A808-4692-A2DE-A89A3AE848DF}" type="pres">
      <dgm:prSet presAssocID="{A3D252C1-D6FC-45D1-9257-F16C6101D7B6}" presName="sibTrans" presStyleLbl="sibTrans1D1" presStyleIdx="2" presStyleCnt="5"/>
      <dgm:spPr/>
      <dgm:t>
        <a:bodyPr/>
        <a:lstStyle/>
        <a:p>
          <a:endParaRPr lang="hu-HU"/>
        </a:p>
      </dgm:t>
    </dgm:pt>
    <dgm:pt modelId="{03BCB314-DE07-410F-9CAA-35B38921521D}" type="pres">
      <dgm:prSet presAssocID="{A54C0275-3DB9-4620-BFFF-F7975D457D53}" presName="node" presStyleLbl="node1" presStyleIdx="3" presStyleCnt="5">
        <dgm:presLayoutVars>
          <dgm:bulletEnabled val="1"/>
        </dgm:presLayoutVars>
      </dgm:prSet>
      <dgm:spPr/>
      <dgm:t>
        <a:bodyPr/>
        <a:lstStyle/>
        <a:p>
          <a:endParaRPr lang="hu-HU"/>
        </a:p>
      </dgm:t>
    </dgm:pt>
    <dgm:pt modelId="{16A9643C-3E2F-4273-940B-92E28A43CD0B}" type="pres">
      <dgm:prSet presAssocID="{A54C0275-3DB9-4620-BFFF-F7975D457D53}" presName="spNode" presStyleCnt="0"/>
      <dgm:spPr/>
    </dgm:pt>
    <dgm:pt modelId="{266049B0-9076-469B-AE31-1F720B01A15C}" type="pres">
      <dgm:prSet presAssocID="{89F71078-F575-4496-B2AA-F80D102DFD8B}" presName="sibTrans" presStyleLbl="sibTrans1D1" presStyleIdx="3" presStyleCnt="5"/>
      <dgm:spPr/>
      <dgm:t>
        <a:bodyPr/>
        <a:lstStyle/>
        <a:p>
          <a:endParaRPr lang="hu-HU"/>
        </a:p>
      </dgm:t>
    </dgm:pt>
    <dgm:pt modelId="{4A63F1B7-D110-464F-B05B-DA2DD3D0FE70}" type="pres">
      <dgm:prSet presAssocID="{8571B2F6-69B5-4C51-8F2C-ECC248DF3BF7}" presName="node" presStyleLbl="node1" presStyleIdx="4" presStyleCnt="5">
        <dgm:presLayoutVars>
          <dgm:bulletEnabled val="1"/>
        </dgm:presLayoutVars>
      </dgm:prSet>
      <dgm:spPr/>
      <dgm:t>
        <a:bodyPr/>
        <a:lstStyle/>
        <a:p>
          <a:endParaRPr lang="hu-HU"/>
        </a:p>
      </dgm:t>
    </dgm:pt>
    <dgm:pt modelId="{0E301AD9-2036-42AE-8ED5-F0BD6858165D}" type="pres">
      <dgm:prSet presAssocID="{8571B2F6-69B5-4C51-8F2C-ECC248DF3BF7}" presName="spNode" presStyleCnt="0"/>
      <dgm:spPr/>
    </dgm:pt>
    <dgm:pt modelId="{1826B57B-FEE3-485E-9554-3B0026170ADC}" type="pres">
      <dgm:prSet presAssocID="{A9DB4C04-998F-4FD3-97BD-8E08C5FEF9AC}" presName="sibTrans" presStyleLbl="sibTrans1D1" presStyleIdx="4" presStyleCnt="5"/>
      <dgm:spPr/>
      <dgm:t>
        <a:bodyPr/>
        <a:lstStyle/>
        <a:p>
          <a:endParaRPr lang="hu-HU"/>
        </a:p>
      </dgm:t>
    </dgm:pt>
  </dgm:ptLst>
  <dgm:cxnLst>
    <dgm:cxn modelId="{BBB6012A-70C5-4CAE-A3BA-0C40AB33D35C}" srcId="{7333D7C7-F745-4966-8BF9-BEB67943B190}" destId="{E0BDAB6A-38D8-4885-8686-52AB61F466DC}" srcOrd="0" destOrd="0" parTransId="{C17415A6-3448-4689-A7E8-F7E2EB6BD468}" sibTransId="{11850448-5D4F-4A16-A3C4-B53616326A0D}"/>
    <dgm:cxn modelId="{46148A72-A792-43A8-A510-86B744F6E1D0}" type="presOf" srcId="{A9DB4C04-998F-4FD3-97BD-8E08C5FEF9AC}" destId="{1826B57B-FEE3-485E-9554-3B0026170ADC}" srcOrd="0" destOrd="0" presId="urn:microsoft.com/office/officeart/2005/8/layout/cycle6"/>
    <dgm:cxn modelId="{1E1955BC-F6E5-4225-905C-A00326E73875}" type="presOf" srcId="{E0BDAB6A-38D8-4885-8686-52AB61F466DC}" destId="{ABC6CEB3-455C-4582-902E-B83DDB4C1F42}" srcOrd="0" destOrd="0" presId="urn:microsoft.com/office/officeart/2005/8/layout/cycle6"/>
    <dgm:cxn modelId="{5FE3EA71-97D8-4C49-AA18-4E7462A141E1}" type="presOf" srcId="{89F71078-F575-4496-B2AA-F80D102DFD8B}" destId="{266049B0-9076-469B-AE31-1F720B01A15C}" srcOrd="0" destOrd="0" presId="urn:microsoft.com/office/officeart/2005/8/layout/cycle6"/>
    <dgm:cxn modelId="{68B9823C-60B2-465C-9FDF-00D03892AB60}" type="presOf" srcId="{C5DC9BBE-8F66-4F45-8693-79C85D5EEDF8}" destId="{F739B99B-C8E6-4EA3-BB8E-9B21DC1D2E98}" srcOrd="0" destOrd="0" presId="urn:microsoft.com/office/officeart/2005/8/layout/cycle6"/>
    <dgm:cxn modelId="{F2CC856B-D437-42BA-81DD-471BCC6D6A07}" type="presOf" srcId="{A3D252C1-D6FC-45D1-9257-F16C6101D7B6}" destId="{60D4135A-A808-4692-A2DE-A89A3AE848DF}" srcOrd="0" destOrd="0" presId="urn:microsoft.com/office/officeart/2005/8/layout/cycle6"/>
    <dgm:cxn modelId="{F788A35C-1BD3-43CD-A7AF-9B23DEF0970D}" srcId="{7333D7C7-F745-4966-8BF9-BEB67943B190}" destId="{C5DC9BBE-8F66-4F45-8693-79C85D5EEDF8}" srcOrd="2" destOrd="0" parTransId="{2D828DBE-3BA2-4FAA-A068-4FD3AB4776F8}" sibTransId="{A3D252C1-D6FC-45D1-9257-F16C6101D7B6}"/>
    <dgm:cxn modelId="{57068050-2AC3-4F3D-BE7A-2A97A45789AA}" srcId="{7333D7C7-F745-4966-8BF9-BEB67943B190}" destId="{A54C0275-3DB9-4620-BFFF-F7975D457D53}" srcOrd="3" destOrd="0" parTransId="{68A254EB-9E7B-451F-A911-82D3A7F7DF16}" sibTransId="{89F71078-F575-4496-B2AA-F80D102DFD8B}"/>
    <dgm:cxn modelId="{2D3CBF8C-245C-4E79-A7DD-91B1AE313FD4}" type="presOf" srcId="{A54C0275-3DB9-4620-BFFF-F7975D457D53}" destId="{03BCB314-DE07-410F-9CAA-35B38921521D}" srcOrd="0" destOrd="0" presId="urn:microsoft.com/office/officeart/2005/8/layout/cycle6"/>
    <dgm:cxn modelId="{AAD29676-03E9-4AFB-A71D-C2C04049EFD4}" type="presOf" srcId="{11850448-5D4F-4A16-A3C4-B53616326A0D}" destId="{D8DDDF2B-D688-4812-BA4E-43C652AB88EB}" srcOrd="0" destOrd="0" presId="urn:microsoft.com/office/officeart/2005/8/layout/cycle6"/>
    <dgm:cxn modelId="{F2F793C8-4FC0-40A5-9A68-1F340FED90B2}" type="presOf" srcId="{0B42D82B-5C70-4677-960E-09175F9665D1}" destId="{AF609DB7-245B-4749-8F61-9EFF7ED8E610}" srcOrd="0" destOrd="0" presId="urn:microsoft.com/office/officeart/2005/8/layout/cycle6"/>
    <dgm:cxn modelId="{DF3E8C83-5390-46C6-8BB9-EE895B8B1537}" srcId="{7333D7C7-F745-4966-8BF9-BEB67943B190}" destId="{8571B2F6-69B5-4C51-8F2C-ECC248DF3BF7}" srcOrd="4" destOrd="0" parTransId="{DC7F1031-6F17-4A2E-8526-AE66776AAB89}" sibTransId="{A9DB4C04-998F-4FD3-97BD-8E08C5FEF9AC}"/>
    <dgm:cxn modelId="{D124C46B-E068-483C-959E-045E77CB0D64}" type="presOf" srcId="{FEBE9100-5340-48E1-84EA-B4E3D58BAC43}" destId="{0765A024-4E98-42E6-9370-EE6D0704466B}" srcOrd="0" destOrd="0" presId="urn:microsoft.com/office/officeart/2005/8/layout/cycle6"/>
    <dgm:cxn modelId="{6E26AB1F-CAAD-434F-9CD9-A3F5BF69BDFD}" type="presOf" srcId="{7333D7C7-F745-4966-8BF9-BEB67943B190}" destId="{E7A411D6-DCB5-438A-8F59-7DA0C239C597}" srcOrd="0" destOrd="0" presId="urn:microsoft.com/office/officeart/2005/8/layout/cycle6"/>
    <dgm:cxn modelId="{E7C7DC43-2620-418E-BEED-0514279CF56C}" srcId="{7333D7C7-F745-4966-8BF9-BEB67943B190}" destId="{0B42D82B-5C70-4677-960E-09175F9665D1}" srcOrd="1" destOrd="0" parTransId="{604F7103-5F46-4BC3-B2BA-A82D5C40BBAF}" sibTransId="{FEBE9100-5340-48E1-84EA-B4E3D58BAC43}"/>
    <dgm:cxn modelId="{557FADA9-B4B9-4A62-ADD7-1F1A292F8E24}" type="presOf" srcId="{8571B2F6-69B5-4C51-8F2C-ECC248DF3BF7}" destId="{4A63F1B7-D110-464F-B05B-DA2DD3D0FE70}" srcOrd="0" destOrd="0" presId="urn:microsoft.com/office/officeart/2005/8/layout/cycle6"/>
    <dgm:cxn modelId="{42EBCA45-E0E7-4AE7-9496-8CAB095BAA07}" type="presParOf" srcId="{E7A411D6-DCB5-438A-8F59-7DA0C239C597}" destId="{ABC6CEB3-455C-4582-902E-B83DDB4C1F42}" srcOrd="0" destOrd="0" presId="urn:microsoft.com/office/officeart/2005/8/layout/cycle6"/>
    <dgm:cxn modelId="{96D27F4D-8AE1-4799-9208-DCA46B2EA803}" type="presParOf" srcId="{E7A411D6-DCB5-438A-8F59-7DA0C239C597}" destId="{8A307653-F28C-470B-AC24-03406C510150}" srcOrd="1" destOrd="0" presId="urn:microsoft.com/office/officeart/2005/8/layout/cycle6"/>
    <dgm:cxn modelId="{25A8CA8F-3AF6-48F2-9453-30DF0D0BF5F7}" type="presParOf" srcId="{E7A411D6-DCB5-438A-8F59-7DA0C239C597}" destId="{D8DDDF2B-D688-4812-BA4E-43C652AB88EB}" srcOrd="2" destOrd="0" presId="urn:microsoft.com/office/officeart/2005/8/layout/cycle6"/>
    <dgm:cxn modelId="{9B2A73BE-9D22-4C28-8F83-EF3F8E0EE486}" type="presParOf" srcId="{E7A411D6-DCB5-438A-8F59-7DA0C239C597}" destId="{AF609DB7-245B-4749-8F61-9EFF7ED8E610}" srcOrd="3" destOrd="0" presId="urn:microsoft.com/office/officeart/2005/8/layout/cycle6"/>
    <dgm:cxn modelId="{1D6A3223-5115-44B3-8380-B0E39C41E321}" type="presParOf" srcId="{E7A411D6-DCB5-438A-8F59-7DA0C239C597}" destId="{6FFF474A-0366-488A-BA4E-E6FB15399229}" srcOrd="4" destOrd="0" presId="urn:microsoft.com/office/officeart/2005/8/layout/cycle6"/>
    <dgm:cxn modelId="{ACBE52EF-1385-48E4-B8A3-B19185408387}" type="presParOf" srcId="{E7A411D6-DCB5-438A-8F59-7DA0C239C597}" destId="{0765A024-4E98-42E6-9370-EE6D0704466B}" srcOrd="5" destOrd="0" presId="urn:microsoft.com/office/officeart/2005/8/layout/cycle6"/>
    <dgm:cxn modelId="{D0AEA5CB-B4A1-4E75-88F1-4C7EA42590DC}" type="presParOf" srcId="{E7A411D6-DCB5-438A-8F59-7DA0C239C597}" destId="{F739B99B-C8E6-4EA3-BB8E-9B21DC1D2E98}" srcOrd="6" destOrd="0" presId="urn:microsoft.com/office/officeart/2005/8/layout/cycle6"/>
    <dgm:cxn modelId="{FE6DFC64-0FA9-462A-8636-61B571E41122}" type="presParOf" srcId="{E7A411D6-DCB5-438A-8F59-7DA0C239C597}" destId="{72642454-4E85-4F04-AF66-6D3A6F8227D0}" srcOrd="7" destOrd="0" presId="urn:microsoft.com/office/officeart/2005/8/layout/cycle6"/>
    <dgm:cxn modelId="{3437449E-5C66-475E-BD44-0A94D192BEAE}" type="presParOf" srcId="{E7A411D6-DCB5-438A-8F59-7DA0C239C597}" destId="{60D4135A-A808-4692-A2DE-A89A3AE848DF}" srcOrd="8" destOrd="0" presId="urn:microsoft.com/office/officeart/2005/8/layout/cycle6"/>
    <dgm:cxn modelId="{55FBD3D3-BB70-44B0-9D1A-A4845CA707FF}" type="presParOf" srcId="{E7A411D6-DCB5-438A-8F59-7DA0C239C597}" destId="{03BCB314-DE07-410F-9CAA-35B38921521D}" srcOrd="9" destOrd="0" presId="urn:microsoft.com/office/officeart/2005/8/layout/cycle6"/>
    <dgm:cxn modelId="{57BDCFA5-B2EF-4C65-BA76-E136B78D3C2E}" type="presParOf" srcId="{E7A411D6-DCB5-438A-8F59-7DA0C239C597}" destId="{16A9643C-3E2F-4273-940B-92E28A43CD0B}" srcOrd="10" destOrd="0" presId="urn:microsoft.com/office/officeart/2005/8/layout/cycle6"/>
    <dgm:cxn modelId="{55EB7F15-6EED-445D-A497-916F71E98C7B}" type="presParOf" srcId="{E7A411D6-DCB5-438A-8F59-7DA0C239C597}" destId="{266049B0-9076-469B-AE31-1F720B01A15C}" srcOrd="11" destOrd="0" presId="urn:microsoft.com/office/officeart/2005/8/layout/cycle6"/>
    <dgm:cxn modelId="{BD98874C-31C4-4B7C-BB6E-5B6F616644F2}" type="presParOf" srcId="{E7A411D6-DCB5-438A-8F59-7DA0C239C597}" destId="{4A63F1B7-D110-464F-B05B-DA2DD3D0FE70}" srcOrd="12" destOrd="0" presId="urn:microsoft.com/office/officeart/2005/8/layout/cycle6"/>
    <dgm:cxn modelId="{9AA21AF8-0A77-476A-A023-B63798FF45DB}" type="presParOf" srcId="{E7A411D6-DCB5-438A-8F59-7DA0C239C597}" destId="{0E301AD9-2036-42AE-8ED5-F0BD6858165D}" srcOrd="13" destOrd="0" presId="urn:microsoft.com/office/officeart/2005/8/layout/cycle6"/>
    <dgm:cxn modelId="{299B2CFF-B95E-4213-8443-37D6CE6F68DA}" type="presParOf" srcId="{E7A411D6-DCB5-438A-8F59-7DA0C239C597}" destId="{1826B57B-FEE3-485E-9554-3B0026170AD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425FF5-9AC4-4EBB-9E0D-77C7FAFCA33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8141856-B66D-437F-AEE1-9576AC4EB310}">
      <dgm:prSet phldrT="[Text]"/>
      <dgm:spPr/>
      <dgm:t>
        <a:bodyPr/>
        <a:lstStyle/>
        <a:p>
          <a:r>
            <a:rPr lang="hu-HU" noProof="0" dirty="0" smtClean="0"/>
            <a:t>Ismerd el! </a:t>
          </a:r>
          <a:endParaRPr lang="hu-HU" noProof="0" dirty="0"/>
        </a:p>
      </dgm:t>
    </dgm:pt>
    <dgm:pt modelId="{26F9616D-D0EF-403E-A49D-FB0C512776C6}" type="parTrans" cxnId="{A6508DD3-84BE-4828-85A8-ECF8DF05ED57}">
      <dgm:prSet/>
      <dgm:spPr/>
      <dgm:t>
        <a:bodyPr/>
        <a:lstStyle/>
        <a:p>
          <a:endParaRPr lang="en-US"/>
        </a:p>
      </dgm:t>
    </dgm:pt>
    <dgm:pt modelId="{739B755F-08FA-4AAE-8537-D0577AB974F0}" type="sibTrans" cxnId="{A6508DD3-84BE-4828-85A8-ECF8DF05ED57}">
      <dgm:prSet/>
      <dgm:spPr/>
      <dgm:t>
        <a:bodyPr/>
        <a:lstStyle/>
        <a:p>
          <a:endParaRPr lang="en-US"/>
        </a:p>
      </dgm:t>
    </dgm:pt>
    <dgm:pt modelId="{A0DE9469-0439-4C63-B071-179C310D8E9F}">
      <dgm:prSet phldrT="[Text]"/>
      <dgm:spPr/>
      <dgm:t>
        <a:bodyPr/>
        <a:lstStyle/>
        <a:p>
          <a:r>
            <a:rPr lang="hu-HU" noProof="0" dirty="0" smtClean="0"/>
            <a:t>Vállald a sebezhetőséget! </a:t>
          </a:r>
          <a:endParaRPr lang="hu-HU" noProof="0" dirty="0"/>
        </a:p>
      </dgm:t>
    </dgm:pt>
    <dgm:pt modelId="{D6070E69-A31B-42B7-AD26-CD4594155773}" type="parTrans" cxnId="{28EDE656-9CC4-4725-81A1-F6E45F9FE64D}">
      <dgm:prSet/>
      <dgm:spPr/>
      <dgm:t>
        <a:bodyPr/>
        <a:lstStyle/>
        <a:p>
          <a:endParaRPr lang="en-US"/>
        </a:p>
      </dgm:t>
    </dgm:pt>
    <dgm:pt modelId="{92145C82-318E-4281-BBD2-D39AE3BF2489}" type="sibTrans" cxnId="{28EDE656-9CC4-4725-81A1-F6E45F9FE64D}">
      <dgm:prSet/>
      <dgm:spPr/>
      <dgm:t>
        <a:bodyPr/>
        <a:lstStyle/>
        <a:p>
          <a:endParaRPr lang="en-US"/>
        </a:p>
      </dgm:t>
    </dgm:pt>
    <dgm:pt modelId="{2D659647-378B-4EE7-BEF4-131922A0CD74}">
      <dgm:prSet phldrT="[Text]"/>
      <dgm:spPr/>
      <dgm:t>
        <a:bodyPr/>
        <a:lstStyle/>
        <a:p>
          <a:r>
            <a:rPr lang="hu-HU" noProof="0" dirty="0" smtClean="0"/>
            <a:t>Nézz szembe vele!</a:t>
          </a:r>
          <a:endParaRPr lang="hu-HU" noProof="0" dirty="0"/>
        </a:p>
      </dgm:t>
    </dgm:pt>
    <dgm:pt modelId="{9E02726F-0785-4F90-AB7E-A4E243D6EF08}" type="parTrans" cxnId="{E340DE2E-49FA-4A58-849B-0C286F89CF2E}">
      <dgm:prSet/>
      <dgm:spPr/>
      <dgm:t>
        <a:bodyPr/>
        <a:lstStyle/>
        <a:p>
          <a:endParaRPr lang="en-US"/>
        </a:p>
      </dgm:t>
    </dgm:pt>
    <dgm:pt modelId="{2E7ADEF2-2A85-4D23-A31F-94F7887952DA}" type="sibTrans" cxnId="{E340DE2E-49FA-4A58-849B-0C286F89CF2E}">
      <dgm:prSet/>
      <dgm:spPr/>
      <dgm:t>
        <a:bodyPr/>
        <a:lstStyle/>
        <a:p>
          <a:endParaRPr lang="en-US"/>
        </a:p>
      </dgm:t>
    </dgm:pt>
    <dgm:pt modelId="{5AB28B9D-954D-4D27-BD46-E72B1D340DA7}">
      <dgm:prSet phldrT="[Text]"/>
      <dgm:spPr/>
      <dgm:t>
        <a:bodyPr/>
        <a:lstStyle/>
        <a:p>
          <a:r>
            <a:rPr lang="hu-HU" noProof="0" dirty="0" smtClean="0"/>
            <a:t>Ne szégyenkezz tovább!</a:t>
          </a:r>
          <a:endParaRPr lang="hu-HU" noProof="0" dirty="0"/>
        </a:p>
      </dgm:t>
    </dgm:pt>
    <dgm:pt modelId="{300B9EB4-6FA2-4384-ACB3-C4F65D780BB6}" type="parTrans" cxnId="{6E5A021D-8E0A-4B61-BAC8-9585B8E09A2C}">
      <dgm:prSet/>
      <dgm:spPr/>
      <dgm:t>
        <a:bodyPr/>
        <a:lstStyle/>
        <a:p>
          <a:endParaRPr lang="en-US"/>
        </a:p>
      </dgm:t>
    </dgm:pt>
    <dgm:pt modelId="{6AA3A022-432C-4005-88BE-1F1A76C432C0}" type="sibTrans" cxnId="{6E5A021D-8E0A-4B61-BAC8-9585B8E09A2C}">
      <dgm:prSet/>
      <dgm:spPr/>
      <dgm:t>
        <a:bodyPr/>
        <a:lstStyle/>
        <a:p>
          <a:endParaRPr lang="en-US"/>
        </a:p>
      </dgm:t>
    </dgm:pt>
    <dgm:pt modelId="{F2548869-21B7-4091-BBC0-206522374F2C}">
      <dgm:prSet phldrT="[Text]"/>
      <dgm:spPr/>
      <dgm:t>
        <a:bodyPr/>
        <a:lstStyle/>
        <a:p>
          <a:r>
            <a:rPr lang="hu-HU" noProof="0" dirty="0" smtClean="0"/>
            <a:t>Keresd az igazságot!</a:t>
          </a:r>
          <a:endParaRPr lang="hu-HU" noProof="0" dirty="0"/>
        </a:p>
      </dgm:t>
    </dgm:pt>
    <dgm:pt modelId="{3B7B2ACC-2F91-4CAD-A7B4-5594489ABB53}" type="parTrans" cxnId="{41C05A27-C218-455C-B4E1-C2DFB35ACCF7}">
      <dgm:prSet/>
      <dgm:spPr/>
      <dgm:t>
        <a:bodyPr/>
        <a:lstStyle/>
        <a:p>
          <a:endParaRPr lang="en-US"/>
        </a:p>
      </dgm:t>
    </dgm:pt>
    <dgm:pt modelId="{85E8B8FA-D322-49C9-B12B-DB20A30A0E58}" type="sibTrans" cxnId="{41C05A27-C218-455C-B4E1-C2DFB35ACCF7}">
      <dgm:prSet/>
      <dgm:spPr/>
      <dgm:t>
        <a:bodyPr/>
        <a:lstStyle/>
        <a:p>
          <a:endParaRPr lang="en-US"/>
        </a:p>
      </dgm:t>
    </dgm:pt>
    <dgm:pt modelId="{764EF5EA-9F6C-4498-AEF9-EEEA2B64C776}" type="pres">
      <dgm:prSet presAssocID="{79425FF5-9AC4-4EBB-9E0D-77C7FAFCA336}" presName="outerComposite" presStyleCnt="0">
        <dgm:presLayoutVars>
          <dgm:chMax val="5"/>
          <dgm:dir/>
          <dgm:resizeHandles val="exact"/>
        </dgm:presLayoutVars>
      </dgm:prSet>
      <dgm:spPr/>
      <dgm:t>
        <a:bodyPr/>
        <a:lstStyle/>
        <a:p>
          <a:endParaRPr lang="hu-HU"/>
        </a:p>
      </dgm:t>
    </dgm:pt>
    <dgm:pt modelId="{98B8D759-421C-4C34-B0A9-6D40AF0EE92D}" type="pres">
      <dgm:prSet presAssocID="{79425FF5-9AC4-4EBB-9E0D-77C7FAFCA336}" presName="dummyMaxCanvas" presStyleCnt="0">
        <dgm:presLayoutVars/>
      </dgm:prSet>
      <dgm:spPr/>
    </dgm:pt>
    <dgm:pt modelId="{1A0F2EE6-2372-4297-931F-5D8A8FAAC5AD}" type="pres">
      <dgm:prSet presAssocID="{79425FF5-9AC4-4EBB-9E0D-77C7FAFCA336}" presName="FiveNodes_1" presStyleLbl="node1" presStyleIdx="0" presStyleCnt="5">
        <dgm:presLayoutVars>
          <dgm:bulletEnabled val="1"/>
        </dgm:presLayoutVars>
      </dgm:prSet>
      <dgm:spPr/>
      <dgm:t>
        <a:bodyPr/>
        <a:lstStyle/>
        <a:p>
          <a:endParaRPr lang="hu-HU"/>
        </a:p>
      </dgm:t>
    </dgm:pt>
    <dgm:pt modelId="{C0BE4FDA-1C10-4485-8711-F6B652FADB69}" type="pres">
      <dgm:prSet presAssocID="{79425FF5-9AC4-4EBB-9E0D-77C7FAFCA336}" presName="FiveNodes_2" presStyleLbl="node1" presStyleIdx="1" presStyleCnt="5">
        <dgm:presLayoutVars>
          <dgm:bulletEnabled val="1"/>
        </dgm:presLayoutVars>
      </dgm:prSet>
      <dgm:spPr/>
      <dgm:t>
        <a:bodyPr/>
        <a:lstStyle/>
        <a:p>
          <a:endParaRPr lang="hu-HU"/>
        </a:p>
      </dgm:t>
    </dgm:pt>
    <dgm:pt modelId="{85327D2D-4B0C-4CE0-8C22-D0449B2CF11F}" type="pres">
      <dgm:prSet presAssocID="{79425FF5-9AC4-4EBB-9E0D-77C7FAFCA336}" presName="FiveNodes_3" presStyleLbl="node1" presStyleIdx="2" presStyleCnt="5">
        <dgm:presLayoutVars>
          <dgm:bulletEnabled val="1"/>
        </dgm:presLayoutVars>
      </dgm:prSet>
      <dgm:spPr/>
      <dgm:t>
        <a:bodyPr/>
        <a:lstStyle/>
        <a:p>
          <a:endParaRPr lang="hu-HU"/>
        </a:p>
      </dgm:t>
    </dgm:pt>
    <dgm:pt modelId="{C0831CC8-E71F-4B39-8499-68326D6CA574}" type="pres">
      <dgm:prSet presAssocID="{79425FF5-9AC4-4EBB-9E0D-77C7FAFCA336}" presName="FiveNodes_4" presStyleLbl="node1" presStyleIdx="3" presStyleCnt="5">
        <dgm:presLayoutVars>
          <dgm:bulletEnabled val="1"/>
        </dgm:presLayoutVars>
      </dgm:prSet>
      <dgm:spPr/>
      <dgm:t>
        <a:bodyPr/>
        <a:lstStyle/>
        <a:p>
          <a:endParaRPr lang="hu-HU"/>
        </a:p>
      </dgm:t>
    </dgm:pt>
    <dgm:pt modelId="{0B650FA0-3241-48B0-A44A-8545D7C8FFD8}" type="pres">
      <dgm:prSet presAssocID="{79425FF5-9AC4-4EBB-9E0D-77C7FAFCA336}" presName="FiveNodes_5" presStyleLbl="node1" presStyleIdx="4" presStyleCnt="5">
        <dgm:presLayoutVars>
          <dgm:bulletEnabled val="1"/>
        </dgm:presLayoutVars>
      </dgm:prSet>
      <dgm:spPr/>
      <dgm:t>
        <a:bodyPr/>
        <a:lstStyle/>
        <a:p>
          <a:endParaRPr lang="hu-HU"/>
        </a:p>
      </dgm:t>
    </dgm:pt>
    <dgm:pt modelId="{0DEE0541-7601-4313-83BB-CD11EB9033D7}" type="pres">
      <dgm:prSet presAssocID="{79425FF5-9AC4-4EBB-9E0D-77C7FAFCA336}" presName="FiveConn_1-2" presStyleLbl="fgAccFollowNode1" presStyleIdx="0" presStyleCnt="4">
        <dgm:presLayoutVars>
          <dgm:bulletEnabled val="1"/>
        </dgm:presLayoutVars>
      </dgm:prSet>
      <dgm:spPr/>
      <dgm:t>
        <a:bodyPr/>
        <a:lstStyle/>
        <a:p>
          <a:endParaRPr lang="hu-HU"/>
        </a:p>
      </dgm:t>
    </dgm:pt>
    <dgm:pt modelId="{AECA2DDB-8367-4A9B-9AFE-84FEAB4156DA}" type="pres">
      <dgm:prSet presAssocID="{79425FF5-9AC4-4EBB-9E0D-77C7FAFCA336}" presName="FiveConn_2-3" presStyleLbl="fgAccFollowNode1" presStyleIdx="1" presStyleCnt="4">
        <dgm:presLayoutVars>
          <dgm:bulletEnabled val="1"/>
        </dgm:presLayoutVars>
      </dgm:prSet>
      <dgm:spPr/>
      <dgm:t>
        <a:bodyPr/>
        <a:lstStyle/>
        <a:p>
          <a:endParaRPr lang="hu-HU"/>
        </a:p>
      </dgm:t>
    </dgm:pt>
    <dgm:pt modelId="{B3528AF5-F635-4024-9A18-1800945C7272}" type="pres">
      <dgm:prSet presAssocID="{79425FF5-9AC4-4EBB-9E0D-77C7FAFCA336}" presName="FiveConn_3-4" presStyleLbl="fgAccFollowNode1" presStyleIdx="2" presStyleCnt="4">
        <dgm:presLayoutVars>
          <dgm:bulletEnabled val="1"/>
        </dgm:presLayoutVars>
      </dgm:prSet>
      <dgm:spPr/>
      <dgm:t>
        <a:bodyPr/>
        <a:lstStyle/>
        <a:p>
          <a:endParaRPr lang="hu-HU"/>
        </a:p>
      </dgm:t>
    </dgm:pt>
    <dgm:pt modelId="{E3FE8376-28AD-4BB5-9A0C-41B76106C705}" type="pres">
      <dgm:prSet presAssocID="{79425FF5-9AC4-4EBB-9E0D-77C7FAFCA336}" presName="FiveConn_4-5" presStyleLbl="fgAccFollowNode1" presStyleIdx="3" presStyleCnt="4">
        <dgm:presLayoutVars>
          <dgm:bulletEnabled val="1"/>
        </dgm:presLayoutVars>
      </dgm:prSet>
      <dgm:spPr/>
      <dgm:t>
        <a:bodyPr/>
        <a:lstStyle/>
        <a:p>
          <a:endParaRPr lang="hu-HU"/>
        </a:p>
      </dgm:t>
    </dgm:pt>
    <dgm:pt modelId="{DCFC2FB1-043B-4F5E-99F8-5DE7E6D3B75A}" type="pres">
      <dgm:prSet presAssocID="{79425FF5-9AC4-4EBB-9E0D-77C7FAFCA336}" presName="FiveNodes_1_text" presStyleLbl="node1" presStyleIdx="4" presStyleCnt="5">
        <dgm:presLayoutVars>
          <dgm:bulletEnabled val="1"/>
        </dgm:presLayoutVars>
      </dgm:prSet>
      <dgm:spPr/>
      <dgm:t>
        <a:bodyPr/>
        <a:lstStyle/>
        <a:p>
          <a:endParaRPr lang="hu-HU"/>
        </a:p>
      </dgm:t>
    </dgm:pt>
    <dgm:pt modelId="{AB175FF6-BFB2-4FF8-8B4D-225E02B6286D}" type="pres">
      <dgm:prSet presAssocID="{79425FF5-9AC4-4EBB-9E0D-77C7FAFCA336}" presName="FiveNodes_2_text" presStyleLbl="node1" presStyleIdx="4" presStyleCnt="5">
        <dgm:presLayoutVars>
          <dgm:bulletEnabled val="1"/>
        </dgm:presLayoutVars>
      </dgm:prSet>
      <dgm:spPr/>
      <dgm:t>
        <a:bodyPr/>
        <a:lstStyle/>
        <a:p>
          <a:endParaRPr lang="hu-HU"/>
        </a:p>
      </dgm:t>
    </dgm:pt>
    <dgm:pt modelId="{7524F570-7277-41FD-9D16-D0F459B1CB0E}" type="pres">
      <dgm:prSet presAssocID="{79425FF5-9AC4-4EBB-9E0D-77C7FAFCA336}" presName="FiveNodes_3_text" presStyleLbl="node1" presStyleIdx="4" presStyleCnt="5">
        <dgm:presLayoutVars>
          <dgm:bulletEnabled val="1"/>
        </dgm:presLayoutVars>
      </dgm:prSet>
      <dgm:spPr/>
      <dgm:t>
        <a:bodyPr/>
        <a:lstStyle/>
        <a:p>
          <a:endParaRPr lang="hu-HU"/>
        </a:p>
      </dgm:t>
    </dgm:pt>
    <dgm:pt modelId="{166CB836-A516-4821-A61C-FE2755B8D16A}" type="pres">
      <dgm:prSet presAssocID="{79425FF5-9AC4-4EBB-9E0D-77C7FAFCA336}" presName="FiveNodes_4_text" presStyleLbl="node1" presStyleIdx="4" presStyleCnt="5">
        <dgm:presLayoutVars>
          <dgm:bulletEnabled val="1"/>
        </dgm:presLayoutVars>
      </dgm:prSet>
      <dgm:spPr/>
      <dgm:t>
        <a:bodyPr/>
        <a:lstStyle/>
        <a:p>
          <a:endParaRPr lang="hu-HU"/>
        </a:p>
      </dgm:t>
    </dgm:pt>
    <dgm:pt modelId="{9240DE18-1E71-42D3-AD5F-61A22A947F35}" type="pres">
      <dgm:prSet presAssocID="{79425FF5-9AC4-4EBB-9E0D-77C7FAFCA336}" presName="FiveNodes_5_text" presStyleLbl="node1" presStyleIdx="4" presStyleCnt="5">
        <dgm:presLayoutVars>
          <dgm:bulletEnabled val="1"/>
        </dgm:presLayoutVars>
      </dgm:prSet>
      <dgm:spPr/>
      <dgm:t>
        <a:bodyPr/>
        <a:lstStyle/>
        <a:p>
          <a:endParaRPr lang="hu-HU"/>
        </a:p>
      </dgm:t>
    </dgm:pt>
  </dgm:ptLst>
  <dgm:cxnLst>
    <dgm:cxn modelId="{86BE4C23-D17E-4A42-9652-A48D46C428A2}" type="presOf" srcId="{5AB28B9D-954D-4D27-BD46-E72B1D340DA7}" destId="{C0831CC8-E71F-4B39-8499-68326D6CA574}" srcOrd="0" destOrd="0" presId="urn:microsoft.com/office/officeart/2005/8/layout/vProcess5"/>
    <dgm:cxn modelId="{95EC17AB-7BEE-43C3-85B1-751765E717A3}" type="presOf" srcId="{2E7ADEF2-2A85-4D23-A31F-94F7887952DA}" destId="{B3528AF5-F635-4024-9A18-1800945C7272}" srcOrd="0" destOrd="0" presId="urn:microsoft.com/office/officeart/2005/8/layout/vProcess5"/>
    <dgm:cxn modelId="{4A1F72E7-A740-4583-A34F-B148C94C5288}" type="presOf" srcId="{A0DE9469-0439-4C63-B071-179C310D8E9F}" destId="{C0BE4FDA-1C10-4485-8711-F6B652FADB69}" srcOrd="0" destOrd="0" presId="urn:microsoft.com/office/officeart/2005/8/layout/vProcess5"/>
    <dgm:cxn modelId="{B3BB2172-715E-4F35-B4A9-2F400DB2EA76}" type="presOf" srcId="{79425FF5-9AC4-4EBB-9E0D-77C7FAFCA336}" destId="{764EF5EA-9F6C-4498-AEF9-EEEA2B64C776}" srcOrd="0" destOrd="0" presId="urn:microsoft.com/office/officeart/2005/8/layout/vProcess5"/>
    <dgm:cxn modelId="{F8AAAB16-12D6-4E99-BDE4-C441DC1AFBFB}" type="presOf" srcId="{F2548869-21B7-4091-BBC0-206522374F2C}" destId="{0B650FA0-3241-48B0-A44A-8545D7C8FFD8}" srcOrd="0" destOrd="0" presId="urn:microsoft.com/office/officeart/2005/8/layout/vProcess5"/>
    <dgm:cxn modelId="{04F6CEF7-B33A-452E-B316-0E2DB37813D0}" type="presOf" srcId="{2D659647-378B-4EE7-BEF4-131922A0CD74}" destId="{85327D2D-4B0C-4CE0-8C22-D0449B2CF11F}" srcOrd="0" destOrd="0" presId="urn:microsoft.com/office/officeart/2005/8/layout/vProcess5"/>
    <dgm:cxn modelId="{9237A07C-52B7-4C36-A022-D995FA127125}" type="presOf" srcId="{D8141856-B66D-437F-AEE1-9576AC4EB310}" destId="{1A0F2EE6-2372-4297-931F-5D8A8FAAC5AD}" srcOrd="0" destOrd="0" presId="urn:microsoft.com/office/officeart/2005/8/layout/vProcess5"/>
    <dgm:cxn modelId="{E340DE2E-49FA-4A58-849B-0C286F89CF2E}" srcId="{79425FF5-9AC4-4EBB-9E0D-77C7FAFCA336}" destId="{2D659647-378B-4EE7-BEF4-131922A0CD74}" srcOrd="2" destOrd="0" parTransId="{9E02726F-0785-4F90-AB7E-A4E243D6EF08}" sibTransId="{2E7ADEF2-2A85-4D23-A31F-94F7887952DA}"/>
    <dgm:cxn modelId="{6E5A021D-8E0A-4B61-BAC8-9585B8E09A2C}" srcId="{79425FF5-9AC4-4EBB-9E0D-77C7FAFCA336}" destId="{5AB28B9D-954D-4D27-BD46-E72B1D340DA7}" srcOrd="3" destOrd="0" parTransId="{300B9EB4-6FA2-4384-ACB3-C4F65D780BB6}" sibTransId="{6AA3A022-432C-4005-88BE-1F1A76C432C0}"/>
    <dgm:cxn modelId="{ACAD0F5A-A108-4B18-B276-156F40EFCC0B}" type="presOf" srcId="{F2548869-21B7-4091-BBC0-206522374F2C}" destId="{9240DE18-1E71-42D3-AD5F-61A22A947F35}" srcOrd="1" destOrd="0" presId="urn:microsoft.com/office/officeart/2005/8/layout/vProcess5"/>
    <dgm:cxn modelId="{41C05A27-C218-455C-B4E1-C2DFB35ACCF7}" srcId="{79425FF5-9AC4-4EBB-9E0D-77C7FAFCA336}" destId="{F2548869-21B7-4091-BBC0-206522374F2C}" srcOrd="4" destOrd="0" parTransId="{3B7B2ACC-2F91-4CAD-A7B4-5594489ABB53}" sibTransId="{85E8B8FA-D322-49C9-B12B-DB20A30A0E58}"/>
    <dgm:cxn modelId="{994B31E4-DC03-4128-9500-83D154345505}" type="presOf" srcId="{92145C82-318E-4281-BBD2-D39AE3BF2489}" destId="{AECA2DDB-8367-4A9B-9AFE-84FEAB4156DA}" srcOrd="0" destOrd="0" presId="urn:microsoft.com/office/officeart/2005/8/layout/vProcess5"/>
    <dgm:cxn modelId="{CB65FDA0-A13A-4D0E-B019-0C92A9A93499}" type="presOf" srcId="{D8141856-B66D-437F-AEE1-9576AC4EB310}" destId="{DCFC2FB1-043B-4F5E-99F8-5DE7E6D3B75A}" srcOrd="1" destOrd="0" presId="urn:microsoft.com/office/officeart/2005/8/layout/vProcess5"/>
    <dgm:cxn modelId="{218ECEB9-A45E-4302-BB52-7C1336925EE2}" type="presOf" srcId="{5AB28B9D-954D-4D27-BD46-E72B1D340DA7}" destId="{166CB836-A516-4821-A61C-FE2755B8D16A}" srcOrd="1" destOrd="0" presId="urn:microsoft.com/office/officeart/2005/8/layout/vProcess5"/>
    <dgm:cxn modelId="{28EDE656-9CC4-4725-81A1-F6E45F9FE64D}" srcId="{79425FF5-9AC4-4EBB-9E0D-77C7FAFCA336}" destId="{A0DE9469-0439-4C63-B071-179C310D8E9F}" srcOrd="1" destOrd="0" parTransId="{D6070E69-A31B-42B7-AD26-CD4594155773}" sibTransId="{92145C82-318E-4281-BBD2-D39AE3BF2489}"/>
    <dgm:cxn modelId="{A6508DD3-84BE-4828-85A8-ECF8DF05ED57}" srcId="{79425FF5-9AC4-4EBB-9E0D-77C7FAFCA336}" destId="{D8141856-B66D-437F-AEE1-9576AC4EB310}" srcOrd="0" destOrd="0" parTransId="{26F9616D-D0EF-403E-A49D-FB0C512776C6}" sibTransId="{739B755F-08FA-4AAE-8537-D0577AB974F0}"/>
    <dgm:cxn modelId="{3F8195EF-AA4C-447B-860B-8F8DFAD5BFC7}" type="presOf" srcId="{739B755F-08FA-4AAE-8537-D0577AB974F0}" destId="{0DEE0541-7601-4313-83BB-CD11EB9033D7}" srcOrd="0" destOrd="0" presId="urn:microsoft.com/office/officeart/2005/8/layout/vProcess5"/>
    <dgm:cxn modelId="{FA3218A8-DABE-4BD5-81B4-F8C8AB3C9DB3}" type="presOf" srcId="{A0DE9469-0439-4C63-B071-179C310D8E9F}" destId="{AB175FF6-BFB2-4FF8-8B4D-225E02B6286D}" srcOrd="1" destOrd="0" presId="urn:microsoft.com/office/officeart/2005/8/layout/vProcess5"/>
    <dgm:cxn modelId="{39704666-6F78-4996-9991-D0E94B93A51D}" type="presOf" srcId="{6AA3A022-432C-4005-88BE-1F1A76C432C0}" destId="{E3FE8376-28AD-4BB5-9A0C-41B76106C705}" srcOrd="0" destOrd="0" presId="urn:microsoft.com/office/officeart/2005/8/layout/vProcess5"/>
    <dgm:cxn modelId="{BC10DDCB-EAC2-4B28-9207-5BF8FA3A38C7}" type="presOf" srcId="{2D659647-378B-4EE7-BEF4-131922A0CD74}" destId="{7524F570-7277-41FD-9D16-D0F459B1CB0E}" srcOrd="1" destOrd="0" presId="urn:microsoft.com/office/officeart/2005/8/layout/vProcess5"/>
    <dgm:cxn modelId="{B6342EDD-322F-405E-A4A8-4F051290B4A4}" type="presParOf" srcId="{764EF5EA-9F6C-4498-AEF9-EEEA2B64C776}" destId="{98B8D759-421C-4C34-B0A9-6D40AF0EE92D}" srcOrd="0" destOrd="0" presId="urn:microsoft.com/office/officeart/2005/8/layout/vProcess5"/>
    <dgm:cxn modelId="{29759752-4CC0-4CF3-AFF0-7A6A0D295653}" type="presParOf" srcId="{764EF5EA-9F6C-4498-AEF9-EEEA2B64C776}" destId="{1A0F2EE6-2372-4297-931F-5D8A8FAAC5AD}" srcOrd="1" destOrd="0" presId="urn:microsoft.com/office/officeart/2005/8/layout/vProcess5"/>
    <dgm:cxn modelId="{3F19AE0C-420E-4DB8-904C-C71550FF5D5B}" type="presParOf" srcId="{764EF5EA-9F6C-4498-AEF9-EEEA2B64C776}" destId="{C0BE4FDA-1C10-4485-8711-F6B652FADB69}" srcOrd="2" destOrd="0" presId="urn:microsoft.com/office/officeart/2005/8/layout/vProcess5"/>
    <dgm:cxn modelId="{B3B56632-C47A-42D5-B3AC-40F6E65D330F}" type="presParOf" srcId="{764EF5EA-9F6C-4498-AEF9-EEEA2B64C776}" destId="{85327D2D-4B0C-4CE0-8C22-D0449B2CF11F}" srcOrd="3" destOrd="0" presId="urn:microsoft.com/office/officeart/2005/8/layout/vProcess5"/>
    <dgm:cxn modelId="{270B3AC7-5FDC-4E62-9735-153273B2485D}" type="presParOf" srcId="{764EF5EA-9F6C-4498-AEF9-EEEA2B64C776}" destId="{C0831CC8-E71F-4B39-8499-68326D6CA574}" srcOrd="4" destOrd="0" presId="urn:microsoft.com/office/officeart/2005/8/layout/vProcess5"/>
    <dgm:cxn modelId="{A2D6157E-67F8-4855-9660-717DFCC8067B}" type="presParOf" srcId="{764EF5EA-9F6C-4498-AEF9-EEEA2B64C776}" destId="{0B650FA0-3241-48B0-A44A-8545D7C8FFD8}" srcOrd="5" destOrd="0" presId="urn:microsoft.com/office/officeart/2005/8/layout/vProcess5"/>
    <dgm:cxn modelId="{A29E7D89-A842-4776-9101-207E9EB6746C}" type="presParOf" srcId="{764EF5EA-9F6C-4498-AEF9-EEEA2B64C776}" destId="{0DEE0541-7601-4313-83BB-CD11EB9033D7}" srcOrd="6" destOrd="0" presId="urn:microsoft.com/office/officeart/2005/8/layout/vProcess5"/>
    <dgm:cxn modelId="{A168C1FB-94E1-4F69-9F85-1AE8072485DD}" type="presParOf" srcId="{764EF5EA-9F6C-4498-AEF9-EEEA2B64C776}" destId="{AECA2DDB-8367-4A9B-9AFE-84FEAB4156DA}" srcOrd="7" destOrd="0" presId="urn:microsoft.com/office/officeart/2005/8/layout/vProcess5"/>
    <dgm:cxn modelId="{E8EFD873-15E0-4A62-BD2C-7CA022B7B94A}" type="presParOf" srcId="{764EF5EA-9F6C-4498-AEF9-EEEA2B64C776}" destId="{B3528AF5-F635-4024-9A18-1800945C7272}" srcOrd="8" destOrd="0" presId="urn:microsoft.com/office/officeart/2005/8/layout/vProcess5"/>
    <dgm:cxn modelId="{83C6BD38-07FC-4C33-A521-6A4F6AF7F41F}" type="presParOf" srcId="{764EF5EA-9F6C-4498-AEF9-EEEA2B64C776}" destId="{E3FE8376-28AD-4BB5-9A0C-41B76106C705}" srcOrd="9" destOrd="0" presId="urn:microsoft.com/office/officeart/2005/8/layout/vProcess5"/>
    <dgm:cxn modelId="{ED4FE2B9-5E30-41F7-982C-8AE2D8BFAF18}" type="presParOf" srcId="{764EF5EA-9F6C-4498-AEF9-EEEA2B64C776}" destId="{DCFC2FB1-043B-4F5E-99F8-5DE7E6D3B75A}" srcOrd="10" destOrd="0" presId="urn:microsoft.com/office/officeart/2005/8/layout/vProcess5"/>
    <dgm:cxn modelId="{8321578D-40B9-4420-863B-7512217A0027}" type="presParOf" srcId="{764EF5EA-9F6C-4498-AEF9-EEEA2B64C776}" destId="{AB175FF6-BFB2-4FF8-8B4D-225E02B6286D}" srcOrd="11" destOrd="0" presId="urn:microsoft.com/office/officeart/2005/8/layout/vProcess5"/>
    <dgm:cxn modelId="{ACE2E1FF-013D-4DFE-ADF9-4F18549CF371}" type="presParOf" srcId="{764EF5EA-9F6C-4498-AEF9-EEEA2B64C776}" destId="{7524F570-7277-41FD-9D16-D0F459B1CB0E}" srcOrd="12" destOrd="0" presId="urn:microsoft.com/office/officeart/2005/8/layout/vProcess5"/>
    <dgm:cxn modelId="{A195615E-D8EB-4C93-9DC2-D97CE98C8F06}" type="presParOf" srcId="{764EF5EA-9F6C-4498-AEF9-EEEA2B64C776}" destId="{166CB836-A516-4821-A61C-FE2755B8D16A}" srcOrd="13" destOrd="0" presId="urn:microsoft.com/office/officeart/2005/8/layout/vProcess5"/>
    <dgm:cxn modelId="{4F6AF36E-19BB-418D-AC3C-752B3037A555}" type="presParOf" srcId="{764EF5EA-9F6C-4498-AEF9-EEEA2B64C776}" destId="{9240DE18-1E71-42D3-AD5F-61A22A947F3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73836E-1E66-4071-9D46-2B6CBD9F67D1}"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394DDAE4-78AE-40FB-A9B6-45930E6671B1}">
      <dgm:prSet phldrT="[Text]"/>
      <dgm:spPr/>
      <dgm:t>
        <a:bodyPr/>
        <a:lstStyle/>
        <a:p>
          <a:r>
            <a:rPr lang="hu-HU" noProof="0" dirty="0" smtClean="0"/>
            <a:t>Ismerd fel!</a:t>
          </a:r>
          <a:endParaRPr lang="hu-HU" noProof="0" dirty="0"/>
        </a:p>
      </dgm:t>
    </dgm:pt>
    <dgm:pt modelId="{DF60B4CA-7553-4FFC-82FB-23677611C204}" type="parTrans" cxnId="{E4DD4A08-21D1-4225-A1E5-2E1BFAD5EA0A}">
      <dgm:prSet/>
      <dgm:spPr/>
      <dgm:t>
        <a:bodyPr/>
        <a:lstStyle/>
        <a:p>
          <a:endParaRPr lang="en-US"/>
        </a:p>
      </dgm:t>
    </dgm:pt>
    <dgm:pt modelId="{DB64ED93-25E0-4004-8B70-BD2360D858E0}" type="sibTrans" cxnId="{E4DD4A08-21D1-4225-A1E5-2E1BFAD5EA0A}">
      <dgm:prSet/>
      <dgm:spPr/>
      <dgm:t>
        <a:bodyPr/>
        <a:lstStyle/>
        <a:p>
          <a:endParaRPr lang="en-US"/>
        </a:p>
      </dgm:t>
    </dgm:pt>
    <dgm:pt modelId="{484D66C6-4D49-4D21-BA1B-A0B2205DA611}">
      <dgm:prSet phldrT="[Text]"/>
      <dgm:spPr/>
      <dgm:t>
        <a:bodyPr/>
        <a:lstStyle/>
        <a:p>
          <a:r>
            <a:rPr lang="hu-HU" noProof="0" dirty="0" smtClean="0"/>
            <a:t>Leplezd le!</a:t>
          </a:r>
          <a:endParaRPr lang="hu-HU" noProof="0" dirty="0"/>
        </a:p>
      </dgm:t>
    </dgm:pt>
    <dgm:pt modelId="{383EEA52-0742-4596-918F-6FD6F96AD8D4}" type="parTrans" cxnId="{11881BC1-2BF2-4B5C-A773-64E9586350B2}">
      <dgm:prSet/>
      <dgm:spPr/>
      <dgm:t>
        <a:bodyPr/>
        <a:lstStyle/>
        <a:p>
          <a:endParaRPr lang="en-US"/>
        </a:p>
      </dgm:t>
    </dgm:pt>
    <dgm:pt modelId="{6AD2CBC7-9CA0-4568-9A32-60CCCE918BEC}" type="sibTrans" cxnId="{11881BC1-2BF2-4B5C-A773-64E9586350B2}">
      <dgm:prSet/>
      <dgm:spPr/>
      <dgm:t>
        <a:bodyPr/>
        <a:lstStyle/>
        <a:p>
          <a:endParaRPr lang="en-US"/>
        </a:p>
      </dgm:t>
    </dgm:pt>
    <dgm:pt modelId="{B92ADF06-A2A7-48B3-B5B6-242E2C1A5E4F}">
      <dgm:prSet phldrT="[Text]"/>
      <dgm:spPr/>
      <dgm:t>
        <a:bodyPr/>
        <a:lstStyle/>
        <a:p>
          <a:r>
            <a:rPr lang="hu-HU" noProof="0" dirty="0" smtClean="0"/>
            <a:t>Állítsd helyre! </a:t>
          </a:r>
          <a:endParaRPr lang="hu-HU" noProof="0" dirty="0"/>
        </a:p>
      </dgm:t>
    </dgm:pt>
    <dgm:pt modelId="{FEF1288E-DBB5-43C9-995E-373C77A1805E}" type="parTrans" cxnId="{F0D5BA1A-6DA8-4262-B471-2D5D844153F4}">
      <dgm:prSet/>
      <dgm:spPr/>
      <dgm:t>
        <a:bodyPr/>
        <a:lstStyle/>
        <a:p>
          <a:endParaRPr lang="en-US"/>
        </a:p>
      </dgm:t>
    </dgm:pt>
    <dgm:pt modelId="{9C690180-C26E-4ACD-87F5-F7D5F6D94A0A}" type="sibTrans" cxnId="{F0D5BA1A-6DA8-4262-B471-2D5D844153F4}">
      <dgm:prSet/>
      <dgm:spPr/>
      <dgm:t>
        <a:bodyPr/>
        <a:lstStyle/>
        <a:p>
          <a:endParaRPr lang="en-US"/>
        </a:p>
      </dgm:t>
    </dgm:pt>
    <dgm:pt modelId="{583B62C4-9955-401E-B4ED-61824B382284}" type="pres">
      <dgm:prSet presAssocID="{0873836E-1E66-4071-9D46-2B6CBD9F67D1}" presName="Name0" presStyleCnt="0">
        <dgm:presLayoutVars>
          <dgm:dir/>
          <dgm:animLvl val="lvl"/>
          <dgm:resizeHandles val="exact"/>
        </dgm:presLayoutVars>
      </dgm:prSet>
      <dgm:spPr/>
      <dgm:t>
        <a:bodyPr/>
        <a:lstStyle/>
        <a:p>
          <a:endParaRPr lang="hu-HU"/>
        </a:p>
      </dgm:t>
    </dgm:pt>
    <dgm:pt modelId="{D1A72693-039F-45F0-9D0E-57D8B911BB66}" type="pres">
      <dgm:prSet presAssocID="{B92ADF06-A2A7-48B3-B5B6-242E2C1A5E4F}" presName="boxAndChildren" presStyleCnt="0"/>
      <dgm:spPr/>
    </dgm:pt>
    <dgm:pt modelId="{7BF1C5CF-0D74-4C44-A6CC-C1FAB8611F3B}" type="pres">
      <dgm:prSet presAssocID="{B92ADF06-A2A7-48B3-B5B6-242E2C1A5E4F}" presName="parentTextBox" presStyleLbl="node1" presStyleIdx="0" presStyleCnt="3"/>
      <dgm:spPr/>
      <dgm:t>
        <a:bodyPr/>
        <a:lstStyle/>
        <a:p>
          <a:endParaRPr lang="hu-HU"/>
        </a:p>
      </dgm:t>
    </dgm:pt>
    <dgm:pt modelId="{69B1006B-26F5-476E-9547-E357ADDD4835}" type="pres">
      <dgm:prSet presAssocID="{6AD2CBC7-9CA0-4568-9A32-60CCCE918BEC}" presName="sp" presStyleCnt="0"/>
      <dgm:spPr/>
    </dgm:pt>
    <dgm:pt modelId="{C6E5E2AD-BF1E-4AE5-B3FE-24C80DA0D31C}" type="pres">
      <dgm:prSet presAssocID="{484D66C6-4D49-4D21-BA1B-A0B2205DA611}" presName="arrowAndChildren" presStyleCnt="0"/>
      <dgm:spPr/>
    </dgm:pt>
    <dgm:pt modelId="{28A3E437-FFE6-4347-801F-A44C57A0B329}" type="pres">
      <dgm:prSet presAssocID="{484D66C6-4D49-4D21-BA1B-A0B2205DA611}" presName="parentTextArrow" presStyleLbl="node1" presStyleIdx="1" presStyleCnt="3"/>
      <dgm:spPr/>
      <dgm:t>
        <a:bodyPr/>
        <a:lstStyle/>
        <a:p>
          <a:endParaRPr lang="hu-HU"/>
        </a:p>
      </dgm:t>
    </dgm:pt>
    <dgm:pt modelId="{66ED2F61-CC33-4A91-828B-EF6B09AB3AD1}" type="pres">
      <dgm:prSet presAssocID="{DB64ED93-25E0-4004-8B70-BD2360D858E0}" presName="sp" presStyleCnt="0"/>
      <dgm:spPr/>
    </dgm:pt>
    <dgm:pt modelId="{06C7D322-1CAF-496C-A7E8-81EC83D04E66}" type="pres">
      <dgm:prSet presAssocID="{394DDAE4-78AE-40FB-A9B6-45930E6671B1}" presName="arrowAndChildren" presStyleCnt="0"/>
      <dgm:spPr/>
    </dgm:pt>
    <dgm:pt modelId="{6CFB23FB-3716-42E6-A9C8-0280D1152C52}" type="pres">
      <dgm:prSet presAssocID="{394DDAE4-78AE-40FB-A9B6-45930E6671B1}" presName="parentTextArrow" presStyleLbl="node1" presStyleIdx="2" presStyleCnt="3"/>
      <dgm:spPr/>
      <dgm:t>
        <a:bodyPr/>
        <a:lstStyle/>
        <a:p>
          <a:endParaRPr lang="hu-HU"/>
        </a:p>
      </dgm:t>
    </dgm:pt>
  </dgm:ptLst>
  <dgm:cxnLst>
    <dgm:cxn modelId="{1BA8A3E3-7EBC-41A7-92CC-72CB3E642347}" type="presOf" srcId="{B92ADF06-A2A7-48B3-B5B6-242E2C1A5E4F}" destId="{7BF1C5CF-0D74-4C44-A6CC-C1FAB8611F3B}" srcOrd="0" destOrd="0" presId="urn:microsoft.com/office/officeart/2005/8/layout/process4"/>
    <dgm:cxn modelId="{1BD5E4D4-B7B2-4738-81A6-E8D17343D53D}" type="presOf" srcId="{394DDAE4-78AE-40FB-A9B6-45930E6671B1}" destId="{6CFB23FB-3716-42E6-A9C8-0280D1152C52}" srcOrd="0" destOrd="0" presId="urn:microsoft.com/office/officeart/2005/8/layout/process4"/>
    <dgm:cxn modelId="{E4DD4A08-21D1-4225-A1E5-2E1BFAD5EA0A}" srcId="{0873836E-1E66-4071-9D46-2B6CBD9F67D1}" destId="{394DDAE4-78AE-40FB-A9B6-45930E6671B1}" srcOrd="0" destOrd="0" parTransId="{DF60B4CA-7553-4FFC-82FB-23677611C204}" sibTransId="{DB64ED93-25E0-4004-8B70-BD2360D858E0}"/>
    <dgm:cxn modelId="{D1435B22-FDF2-4711-B65D-8B30BE6F2750}" type="presOf" srcId="{0873836E-1E66-4071-9D46-2B6CBD9F67D1}" destId="{583B62C4-9955-401E-B4ED-61824B382284}" srcOrd="0" destOrd="0" presId="urn:microsoft.com/office/officeart/2005/8/layout/process4"/>
    <dgm:cxn modelId="{E06F64AE-FA9E-4F46-9617-1B9532F0930E}" type="presOf" srcId="{484D66C6-4D49-4D21-BA1B-A0B2205DA611}" destId="{28A3E437-FFE6-4347-801F-A44C57A0B329}" srcOrd="0" destOrd="0" presId="urn:microsoft.com/office/officeart/2005/8/layout/process4"/>
    <dgm:cxn modelId="{F0D5BA1A-6DA8-4262-B471-2D5D844153F4}" srcId="{0873836E-1E66-4071-9D46-2B6CBD9F67D1}" destId="{B92ADF06-A2A7-48B3-B5B6-242E2C1A5E4F}" srcOrd="2" destOrd="0" parTransId="{FEF1288E-DBB5-43C9-995E-373C77A1805E}" sibTransId="{9C690180-C26E-4ACD-87F5-F7D5F6D94A0A}"/>
    <dgm:cxn modelId="{11881BC1-2BF2-4B5C-A773-64E9586350B2}" srcId="{0873836E-1E66-4071-9D46-2B6CBD9F67D1}" destId="{484D66C6-4D49-4D21-BA1B-A0B2205DA611}" srcOrd="1" destOrd="0" parTransId="{383EEA52-0742-4596-918F-6FD6F96AD8D4}" sibTransId="{6AD2CBC7-9CA0-4568-9A32-60CCCE918BEC}"/>
    <dgm:cxn modelId="{D8EE4F70-E344-44FB-9E40-54EC9F4F0188}" type="presParOf" srcId="{583B62C4-9955-401E-B4ED-61824B382284}" destId="{D1A72693-039F-45F0-9D0E-57D8B911BB66}" srcOrd="0" destOrd="0" presId="urn:microsoft.com/office/officeart/2005/8/layout/process4"/>
    <dgm:cxn modelId="{1946248B-F784-4E51-908F-D1D04F851440}" type="presParOf" srcId="{D1A72693-039F-45F0-9D0E-57D8B911BB66}" destId="{7BF1C5CF-0D74-4C44-A6CC-C1FAB8611F3B}" srcOrd="0" destOrd="0" presId="urn:microsoft.com/office/officeart/2005/8/layout/process4"/>
    <dgm:cxn modelId="{4775CEE2-81E2-46D7-96E3-5550CFC5792D}" type="presParOf" srcId="{583B62C4-9955-401E-B4ED-61824B382284}" destId="{69B1006B-26F5-476E-9547-E357ADDD4835}" srcOrd="1" destOrd="0" presId="urn:microsoft.com/office/officeart/2005/8/layout/process4"/>
    <dgm:cxn modelId="{985B5E19-6DEC-40F0-8CC7-DD9B71387456}" type="presParOf" srcId="{583B62C4-9955-401E-B4ED-61824B382284}" destId="{C6E5E2AD-BF1E-4AE5-B3FE-24C80DA0D31C}" srcOrd="2" destOrd="0" presId="urn:microsoft.com/office/officeart/2005/8/layout/process4"/>
    <dgm:cxn modelId="{16E189DF-3165-40F8-AD91-65EBC76130DE}" type="presParOf" srcId="{C6E5E2AD-BF1E-4AE5-B3FE-24C80DA0D31C}" destId="{28A3E437-FFE6-4347-801F-A44C57A0B329}" srcOrd="0" destOrd="0" presId="urn:microsoft.com/office/officeart/2005/8/layout/process4"/>
    <dgm:cxn modelId="{18EB2686-A177-4196-B8C4-724BB924AECF}" type="presParOf" srcId="{583B62C4-9955-401E-B4ED-61824B382284}" destId="{66ED2F61-CC33-4A91-828B-EF6B09AB3AD1}" srcOrd="3" destOrd="0" presId="urn:microsoft.com/office/officeart/2005/8/layout/process4"/>
    <dgm:cxn modelId="{5DAE5F27-7502-465E-B4DD-FD4C7B4C83EA}" type="presParOf" srcId="{583B62C4-9955-401E-B4ED-61824B382284}" destId="{06C7D322-1CAF-496C-A7E8-81EC83D04E66}" srcOrd="4" destOrd="0" presId="urn:microsoft.com/office/officeart/2005/8/layout/process4"/>
    <dgm:cxn modelId="{28606429-BE34-4D5C-AC4C-FFF09DDB82F5}" type="presParOf" srcId="{06C7D322-1CAF-496C-A7E8-81EC83D04E66}" destId="{6CFB23FB-3716-42E6-A9C8-0280D1152C5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C62E0-3C5A-48D7-B419-59191458099D}">
      <dsp:nvSpPr>
        <dsp:cNvPr id="0" name=""/>
        <dsp:cNvSpPr/>
      </dsp:nvSpPr>
      <dsp:spPr>
        <a:xfrm>
          <a:off x="1328" y="729021"/>
          <a:ext cx="1669286" cy="734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a:t>Age 11</a:t>
          </a:r>
        </a:p>
      </dsp:txBody>
      <dsp:txXfrm>
        <a:off x="1328" y="729021"/>
        <a:ext cx="1669286" cy="489600"/>
      </dsp:txXfrm>
    </dsp:sp>
    <dsp:sp modelId="{2A5BA5A5-1212-4538-B06E-9FC3EE8C383A}">
      <dsp:nvSpPr>
        <dsp:cNvPr id="0" name=""/>
        <dsp:cNvSpPr/>
      </dsp:nvSpPr>
      <dsp:spPr>
        <a:xfrm>
          <a:off x="343230" y="1218621"/>
          <a:ext cx="1669286" cy="190198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hu-HU" sz="1700" kern="1200" noProof="0" dirty="0" smtClean="0"/>
            <a:t>Az érintettek átlagéletkora</a:t>
          </a:r>
          <a:endParaRPr lang="hu-HU" sz="1700" kern="1200" noProof="0" dirty="0"/>
        </a:p>
      </dsp:txBody>
      <dsp:txXfrm>
        <a:off x="392122" y="1267513"/>
        <a:ext cx="1571502" cy="1804197"/>
      </dsp:txXfrm>
    </dsp:sp>
    <dsp:sp modelId="{683D87F0-9D77-4EA1-9256-FD223A85A997}">
      <dsp:nvSpPr>
        <dsp:cNvPr id="0" name=""/>
        <dsp:cNvSpPr/>
      </dsp:nvSpPr>
      <dsp:spPr>
        <a:xfrm>
          <a:off x="1923672" y="76601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923672" y="849140"/>
        <a:ext cx="411801" cy="249362"/>
      </dsp:txXfrm>
    </dsp:sp>
    <dsp:sp modelId="{E621182F-7AA0-43B2-9C6F-49694CC9CCF0}">
      <dsp:nvSpPr>
        <dsp:cNvPr id="0" name=""/>
        <dsp:cNvSpPr/>
      </dsp:nvSpPr>
      <dsp:spPr>
        <a:xfrm>
          <a:off x="2682846" y="729021"/>
          <a:ext cx="1669286" cy="734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a:t>68 million</a:t>
          </a:r>
        </a:p>
      </dsp:txBody>
      <dsp:txXfrm>
        <a:off x="2682846" y="729021"/>
        <a:ext cx="1669286" cy="489600"/>
      </dsp:txXfrm>
    </dsp:sp>
    <dsp:sp modelId="{15451479-B759-4C97-AB9B-7B5C6A3F8478}">
      <dsp:nvSpPr>
        <dsp:cNvPr id="0" name=""/>
        <dsp:cNvSpPr/>
      </dsp:nvSpPr>
      <dsp:spPr>
        <a:xfrm>
          <a:off x="3024748" y="1218621"/>
          <a:ext cx="1669286" cy="190198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hu-HU" sz="1700" kern="1200" noProof="0" dirty="0" smtClean="0"/>
            <a:t>A pornóoldalak napi látogatottsága</a:t>
          </a:r>
          <a:endParaRPr lang="hu-HU" sz="1700" kern="1200" noProof="0" dirty="0"/>
        </a:p>
      </dsp:txBody>
      <dsp:txXfrm>
        <a:off x="3073640" y="1267513"/>
        <a:ext cx="1571502" cy="1804197"/>
      </dsp:txXfrm>
    </dsp:sp>
    <dsp:sp modelId="{D95CD353-4032-4F2C-AA29-205958412ACE}">
      <dsp:nvSpPr>
        <dsp:cNvPr id="0" name=""/>
        <dsp:cNvSpPr/>
      </dsp:nvSpPr>
      <dsp:spPr>
        <a:xfrm>
          <a:off x="4605191" y="76601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605191" y="849140"/>
        <a:ext cx="411801" cy="249362"/>
      </dsp:txXfrm>
    </dsp:sp>
    <dsp:sp modelId="{53D8A6C9-B63B-430E-B06F-AD533374AE92}">
      <dsp:nvSpPr>
        <dsp:cNvPr id="0" name=""/>
        <dsp:cNvSpPr/>
      </dsp:nvSpPr>
      <dsp:spPr>
        <a:xfrm>
          <a:off x="5364364" y="729021"/>
          <a:ext cx="1669286" cy="734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a:t>47%</a:t>
          </a:r>
        </a:p>
      </dsp:txBody>
      <dsp:txXfrm>
        <a:off x="5364364" y="729021"/>
        <a:ext cx="1669286" cy="489600"/>
      </dsp:txXfrm>
    </dsp:sp>
    <dsp:sp modelId="{816FE444-CDCA-4AFF-8288-59CE934EA139}">
      <dsp:nvSpPr>
        <dsp:cNvPr id="0" name=""/>
        <dsp:cNvSpPr/>
      </dsp:nvSpPr>
      <dsp:spPr>
        <a:xfrm>
          <a:off x="5706266" y="1218621"/>
          <a:ext cx="1669286" cy="190198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hu-HU" sz="1700" kern="1200" noProof="0" dirty="0" smtClean="0"/>
            <a:t>A keresztények között:  otthonukban a pornográfia a legfőbb probléma</a:t>
          </a:r>
          <a:endParaRPr lang="hu-HU" sz="1700" kern="1200" noProof="0" dirty="0"/>
        </a:p>
      </dsp:txBody>
      <dsp:txXfrm>
        <a:off x="5755158" y="1267513"/>
        <a:ext cx="1571502" cy="1804197"/>
      </dsp:txXfrm>
    </dsp:sp>
    <dsp:sp modelId="{21898E54-164B-4EA9-9803-C775DDFD3EB3}">
      <dsp:nvSpPr>
        <dsp:cNvPr id="0" name=""/>
        <dsp:cNvSpPr/>
      </dsp:nvSpPr>
      <dsp:spPr>
        <a:xfrm>
          <a:off x="7286709" y="76601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286709" y="849140"/>
        <a:ext cx="411801" cy="249362"/>
      </dsp:txXfrm>
    </dsp:sp>
    <dsp:sp modelId="{BD57182C-6CA9-4062-AB68-8024045A4802}">
      <dsp:nvSpPr>
        <dsp:cNvPr id="0" name=""/>
        <dsp:cNvSpPr/>
      </dsp:nvSpPr>
      <dsp:spPr>
        <a:xfrm>
          <a:off x="8045882" y="729021"/>
          <a:ext cx="1669286" cy="7343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en-US" sz="1700" kern="1200" dirty="0"/>
            <a:t>1/3</a:t>
          </a:r>
        </a:p>
      </dsp:txBody>
      <dsp:txXfrm>
        <a:off x="8045882" y="729021"/>
        <a:ext cx="1669286" cy="489600"/>
      </dsp:txXfrm>
    </dsp:sp>
    <dsp:sp modelId="{742DEA62-08CF-42FD-9EDF-6A38977A15B6}">
      <dsp:nvSpPr>
        <dsp:cNvPr id="0" name=""/>
        <dsp:cNvSpPr/>
      </dsp:nvSpPr>
      <dsp:spPr>
        <a:xfrm>
          <a:off x="8387784" y="1218621"/>
          <a:ext cx="1669286" cy="190198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hu-HU" sz="1700" kern="1200" noProof="0" dirty="0" smtClean="0"/>
            <a:t>A pornót rendszeresen használó nők száma</a:t>
          </a:r>
          <a:endParaRPr lang="hu-HU" sz="1700" kern="1200" noProof="0" dirty="0"/>
        </a:p>
      </dsp:txBody>
      <dsp:txXfrm>
        <a:off x="8436676" y="1267513"/>
        <a:ext cx="1571502" cy="1804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6CEB3-455C-4582-902E-B83DDB4C1F42}">
      <dsp:nvSpPr>
        <dsp:cNvPr id="0" name=""/>
        <dsp:cNvSpPr/>
      </dsp:nvSpPr>
      <dsp:spPr>
        <a:xfrm>
          <a:off x="2668524" y="962"/>
          <a:ext cx="1295400" cy="842010"/>
        </a:xfrm>
        <a:prstGeom prst="round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hu-HU" sz="1700" kern="1200" noProof="0" dirty="0" smtClean="0"/>
            <a:t>kíváncsiság</a:t>
          </a:r>
          <a:endParaRPr lang="hu-HU" sz="1700" kern="1200" noProof="0" dirty="0"/>
        </a:p>
      </dsp:txBody>
      <dsp:txXfrm>
        <a:off x="2709628" y="42066"/>
        <a:ext cx="1213192" cy="759802"/>
      </dsp:txXfrm>
    </dsp:sp>
    <dsp:sp modelId="{D8DDDF2B-D688-4812-BA4E-43C652AB88EB}">
      <dsp:nvSpPr>
        <dsp:cNvPr id="0" name=""/>
        <dsp:cNvSpPr/>
      </dsp:nvSpPr>
      <dsp:spPr>
        <a:xfrm>
          <a:off x="1631832" y="421967"/>
          <a:ext cx="3368782" cy="3368782"/>
        </a:xfrm>
        <a:custGeom>
          <a:avLst/>
          <a:gdLst/>
          <a:ahLst/>
          <a:cxnLst/>
          <a:rect l="0" t="0" r="0" b="0"/>
          <a:pathLst>
            <a:path>
              <a:moveTo>
                <a:pt x="2341017" y="133257"/>
              </a:moveTo>
              <a:arcTo wR="1684391" hR="1684391" stAng="17576634" swAng="1964565"/>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609DB7-245B-4749-8F61-9EFF7ED8E610}">
      <dsp:nvSpPr>
        <dsp:cNvPr id="0" name=""/>
        <dsp:cNvSpPr/>
      </dsp:nvSpPr>
      <dsp:spPr>
        <a:xfrm>
          <a:off x="4270475" y="1164847"/>
          <a:ext cx="1295400" cy="842010"/>
        </a:xfrm>
        <a:prstGeom prst="roundRect">
          <a:avLst/>
        </a:prstGeom>
        <a:gradFill rotWithShape="0">
          <a:gsLst>
            <a:gs pos="0">
              <a:schemeClr val="accent5">
                <a:hueOff val="3404998"/>
                <a:satOff val="-6012"/>
                <a:lumOff val="-2059"/>
                <a:alphaOff val="0"/>
                <a:satMod val="100000"/>
                <a:lumMod val="100000"/>
              </a:schemeClr>
            </a:gs>
            <a:gs pos="50000">
              <a:schemeClr val="accent5">
                <a:hueOff val="3404998"/>
                <a:satOff val="-6012"/>
                <a:lumOff val="-2059"/>
                <a:alphaOff val="0"/>
                <a:shade val="99000"/>
                <a:satMod val="105000"/>
                <a:lumMod val="100000"/>
              </a:schemeClr>
            </a:gs>
            <a:gs pos="100000">
              <a:schemeClr val="accent5">
                <a:hueOff val="3404998"/>
                <a:satOff val="-6012"/>
                <a:lumOff val="-2059"/>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hu-HU" sz="1700" kern="1200" noProof="0" dirty="0" smtClean="0"/>
            <a:t>befogadás</a:t>
          </a:r>
          <a:endParaRPr lang="hu-HU" sz="1700" kern="1200" noProof="0" dirty="0"/>
        </a:p>
      </dsp:txBody>
      <dsp:txXfrm>
        <a:off x="4311579" y="1205951"/>
        <a:ext cx="1213192" cy="759802"/>
      </dsp:txXfrm>
    </dsp:sp>
    <dsp:sp modelId="{0765A024-4E98-42E6-9370-EE6D0704466B}">
      <dsp:nvSpPr>
        <dsp:cNvPr id="0" name=""/>
        <dsp:cNvSpPr/>
      </dsp:nvSpPr>
      <dsp:spPr>
        <a:xfrm>
          <a:off x="1631832" y="421967"/>
          <a:ext cx="3368782" cy="3368782"/>
        </a:xfrm>
        <a:custGeom>
          <a:avLst/>
          <a:gdLst/>
          <a:ahLst/>
          <a:cxnLst/>
          <a:rect l="0" t="0" r="0" b="0"/>
          <a:pathLst>
            <a:path>
              <a:moveTo>
                <a:pt x="3366444" y="1595668"/>
              </a:moveTo>
              <a:arcTo wR="1684391" hR="1684391" stAng="21418838" swAng="2198630"/>
            </a:path>
          </a:pathLst>
        </a:custGeom>
        <a:noFill/>
        <a:ln w="6350" cap="flat" cmpd="sng" algn="ctr">
          <a:solidFill>
            <a:schemeClr val="accent5">
              <a:hueOff val="3404998"/>
              <a:satOff val="-6012"/>
              <a:lumOff val="-2059"/>
              <a:alphaOff val="0"/>
            </a:schemeClr>
          </a:solidFill>
          <a:prstDash val="solid"/>
        </a:ln>
        <a:effectLst/>
      </dsp:spPr>
      <dsp:style>
        <a:lnRef idx="1">
          <a:scrgbClr r="0" g="0" b="0"/>
        </a:lnRef>
        <a:fillRef idx="0">
          <a:scrgbClr r="0" g="0" b="0"/>
        </a:fillRef>
        <a:effectRef idx="0">
          <a:scrgbClr r="0" g="0" b="0"/>
        </a:effectRef>
        <a:fontRef idx="minor"/>
      </dsp:style>
    </dsp:sp>
    <dsp:sp modelId="{F739B99B-C8E6-4EA3-BB8E-9B21DC1D2E98}">
      <dsp:nvSpPr>
        <dsp:cNvPr id="0" name=""/>
        <dsp:cNvSpPr/>
      </dsp:nvSpPr>
      <dsp:spPr>
        <a:xfrm>
          <a:off x="3658584" y="3048054"/>
          <a:ext cx="1295400" cy="842010"/>
        </a:xfrm>
        <a:prstGeom prst="roundRect">
          <a:avLst/>
        </a:prstGeom>
        <a:gradFill rotWithShape="0">
          <a:gsLst>
            <a:gs pos="0">
              <a:schemeClr val="accent5">
                <a:hueOff val="6809995"/>
                <a:satOff val="-12023"/>
                <a:lumOff val="-4118"/>
                <a:alphaOff val="0"/>
                <a:satMod val="100000"/>
                <a:lumMod val="100000"/>
              </a:schemeClr>
            </a:gs>
            <a:gs pos="50000">
              <a:schemeClr val="accent5">
                <a:hueOff val="6809995"/>
                <a:satOff val="-12023"/>
                <a:lumOff val="-4118"/>
                <a:alphaOff val="0"/>
                <a:shade val="99000"/>
                <a:satMod val="105000"/>
                <a:lumMod val="100000"/>
              </a:schemeClr>
            </a:gs>
            <a:gs pos="100000">
              <a:schemeClr val="accent5">
                <a:hueOff val="6809995"/>
                <a:satOff val="-12023"/>
                <a:lumOff val="-411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hu-HU" sz="1700" kern="1200" noProof="0" dirty="0" smtClean="0"/>
            <a:t>függőség</a:t>
          </a:r>
          <a:endParaRPr lang="hu-HU" sz="1700" kern="1200" noProof="0" dirty="0"/>
        </a:p>
      </dsp:txBody>
      <dsp:txXfrm>
        <a:off x="3699688" y="3089158"/>
        <a:ext cx="1213192" cy="759802"/>
      </dsp:txXfrm>
    </dsp:sp>
    <dsp:sp modelId="{60D4135A-A808-4692-A2DE-A89A3AE848DF}">
      <dsp:nvSpPr>
        <dsp:cNvPr id="0" name=""/>
        <dsp:cNvSpPr/>
      </dsp:nvSpPr>
      <dsp:spPr>
        <a:xfrm>
          <a:off x="1631832" y="421967"/>
          <a:ext cx="3368782" cy="3368782"/>
        </a:xfrm>
        <a:custGeom>
          <a:avLst/>
          <a:gdLst/>
          <a:ahLst/>
          <a:cxnLst/>
          <a:rect l="0" t="0" r="0" b="0"/>
          <a:pathLst>
            <a:path>
              <a:moveTo>
                <a:pt x="2020044" y="3335000"/>
              </a:moveTo>
              <a:arcTo wR="1684391" hR="1684391" stAng="4710334" swAng="1379332"/>
            </a:path>
          </a:pathLst>
        </a:custGeom>
        <a:noFill/>
        <a:ln w="6350" cap="flat" cmpd="sng" algn="ctr">
          <a:solidFill>
            <a:schemeClr val="accent5">
              <a:hueOff val="6809995"/>
              <a:satOff val="-12023"/>
              <a:lumOff val="-4118"/>
              <a:alphaOff val="0"/>
            </a:schemeClr>
          </a:solidFill>
          <a:prstDash val="solid"/>
        </a:ln>
        <a:effectLst/>
      </dsp:spPr>
      <dsp:style>
        <a:lnRef idx="1">
          <a:scrgbClr r="0" g="0" b="0"/>
        </a:lnRef>
        <a:fillRef idx="0">
          <a:scrgbClr r="0" g="0" b="0"/>
        </a:fillRef>
        <a:effectRef idx="0">
          <a:scrgbClr r="0" g="0" b="0"/>
        </a:effectRef>
        <a:fontRef idx="minor"/>
      </dsp:style>
    </dsp:sp>
    <dsp:sp modelId="{03BCB314-DE07-410F-9CAA-35B38921521D}">
      <dsp:nvSpPr>
        <dsp:cNvPr id="0" name=""/>
        <dsp:cNvSpPr/>
      </dsp:nvSpPr>
      <dsp:spPr>
        <a:xfrm>
          <a:off x="1678463" y="3048054"/>
          <a:ext cx="1295400" cy="842010"/>
        </a:xfrm>
        <a:prstGeom prst="roundRect">
          <a:avLst/>
        </a:prstGeom>
        <a:gradFill rotWithShape="0">
          <a:gsLst>
            <a:gs pos="0">
              <a:schemeClr val="accent5">
                <a:hueOff val="10214993"/>
                <a:satOff val="-18035"/>
                <a:lumOff val="-6177"/>
                <a:alphaOff val="0"/>
                <a:satMod val="100000"/>
                <a:lumMod val="100000"/>
              </a:schemeClr>
            </a:gs>
            <a:gs pos="50000">
              <a:schemeClr val="accent5">
                <a:hueOff val="10214993"/>
                <a:satOff val="-18035"/>
                <a:lumOff val="-6177"/>
                <a:alphaOff val="0"/>
                <a:shade val="99000"/>
                <a:satMod val="105000"/>
                <a:lumMod val="100000"/>
              </a:schemeClr>
            </a:gs>
            <a:gs pos="100000">
              <a:schemeClr val="accent5">
                <a:hueOff val="10214993"/>
                <a:satOff val="-18035"/>
                <a:lumOff val="-617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hu-HU" sz="1700" kern="1200" dirty="0" smtClean="0"/>
            <a:t>hozzászokás</a:t>
          </a:r>
          <a:endParaRPr lang="en-US" sz="1700" kern="1200" dirty="0"/>
        </a:p>
      </dsp:txBody>
      <dsp:txXfrm>
        <a:off x="1719567" y="3089158"/>
        <a:ext cx="1213192" cy="759802"/>
      </dsp:txXfrm>
    </dsp:sp>
    <dsp:sp modelId="{266049B0-9076-469B-AE31-1F720B01A15C}">
      <dsp:nvSpPr>
        <dsp:cNvPr id="0" name=""/>
        <dsp:cNvSpPr/>
      </dsp:nvSpPr>
      <dsp:spPr>
        <a:xfrm>
          <a:off x="1631832" y="421967"/>
          <a:ext cx="3368782" cy="3368782"/>
        </a:xfrm>
        <a:custGeom>
          <a:avLst/>
          <a:gdLst/>
          <a:ahLst/>
          <a:cxnLst/>
          <a:rect l="0" t="0" r="0" b="0"/>
          <a:pathLst>
            <a:path>
              <a:moveTo>
                <a:pt x="281824" y="2617118"/>
              </a:moveTo>
              <a:arcTo wR="1684391" hR="1684391" stAng="8782532" swAng="2198630"/>
            </a:path>
          </a:pathLst>
        </a:custGeom>
        <a:noFill/>
        <a:ln w="6350" cap="flat" cmpd="sng" algn="ctr">
          <a:solidFill>
            <a:schemeClr val="accent5">
              <a:hueOff val="10214993"/>
              <a:satOff val="-18035"/>
              <a:lumOff val="-6177"/>
              <a:alphaOff val="0"/>
            </a:schemeClr>
          </a:solidFill>
          <a:prstDash val="solid"/>
        </a:ln>
        <a:effectLst/>
      </dsp:spPr>
      <dsp:style>
        <a:lnRef idx="1">
          <a:scrgbClr r="0" g="0" b="0"/>
        </a:lnRef>
        <a:fillRef idx="0">
          <a:scrgbClr r="0" g="0" b="0"/>
        </a:fillRef>
        <a:effectRef idx="0">
          <a:scrgbClr r="0" g="0" b="0"/>
        </a:effectRef>
        <a:fontRef idx="minor"/>
      </dsp:style>
    </dsp:sp>
    <dsp:sp modelId="{4A63F1B7-D110-464F-B05B-DA2DD3D0FE70}">
      <dsp:nvSpPr>
        <dsp:cNvPr id="0" name=""/>
        <dsp:cNvSpPr/>
      </dsp:nvSpPr>
      <dsp:spPr>
        <a:xfrm>
          <a:off x="1066572" y="1164847"/>
          <a:ext cx="1295400" cy="842010"/>
        </a:xfrm>
        <a:prstGeom prst="roundRect">
          <a:avLst/>
        </a:prstGeom>
        <a:gradFill rotWithShape="0">
          <a:gsLst>
            <a:gs pos="0">
              <a:schemeClr val="accent5">
                <a:hueOff val="13619991"/>
                <a:satOff val="-24047"/>
                <a:lumOff val="-8236"/>
                <a:alphaOff val="0"/>
                <a:satMod val="100000"/>
                <a:lumMod val="100000"/>
              </a:schemeClr>
            </a:gs>
            <a:gs pos="50000">
              <a:schemeClr val="accent5">
                <a:hueOff val="13619991"/>
                <a:satOff val="-24047"/>
                <a:lumOff val="-8236"/>
                <a:alphaOff val="0"/>
                <a:shade val="99000"/>
                <a:satMod val="105000"/>
                <a:lumMod val="100000"/>
              </a:schemeClr>
            </a:gs>
            <a:gs pos="100000">
              <a:schemeClr val="accent5">
                <a:hueOff val="13619991"/>
                <a:satOff val="-24047"/>
                <a:lumOff val="-823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hu-HU" sz="1700" kern="1200" noProof="0" dirty="0" smtClean="0"/>
            <a:t>szégyen</a:t>
          </a:r>
          <a:endParaRPr lang="hu-HU" sz="1700" kern="1200" noProof="0" dirty="0"/>
        </a:p>
      </dsp:txBody>
      <dsp:txXfrm>
        <a:off x="1107676" y="1205951"/>
        <a:ext cx="1213192" cy="759802"/>
      </dsp:txXfrm>
    </dsp:sp>
    <dsp:sp modelId="{1826B57B-FEE3-485E-9554-3B0026170ADC}">
      <dsp:nvSpPr>
        <dsp:cNvPr id="0" name=""/>
        <dsp:cNvSpPr/>
      </dsp:nvSpPr>
      <dsp:spPr>
        <a:xfrm>
          <a:off x="1631832" y="421967"/>
          <a:ext cx="3368782" cy="3368782"/>
        </a:xfrm>
        <a:custGeom>
          <a:avLst/>
          <a:gdLst/>
          <a:ahLst/>
          <a:cxnLst/>
          <a:rect l="0" t="0" r="0" b="0"/>
          <a:pathLst>
            <a:path>
              <a:moveTo>
                <a:pt x="293139" y="734869"/>
              </a:moveTo>
              <a:arcTo wR="1684391" hR="1684391" stAng="12858800" swAng="1964565"/>
            </a:path>
          </a:pathLst>
        </a:custGeom>
        <a:noFill/>
        <a:ln w="6350" cap="flat" cmpd="sng" algn="ctr">
          <a:solidFill>
            <a:schemeClr val="accent5">
              <a:hueOff val="13619991"/>
              <a:satOff val="-24047"/>
              <a:lumOff val="-823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F2EE6-2372-4297-931F-5D8A8FAAC5AD}">
      <dsp:nvSpPr>
        <dsp:cNvPr id="0" name=""/>
        <dsp:cNvSpPr/>
      </dsp:nvSpPr>
      <dsp:spPr>
        <a:xfrm>
          <a:off x="0" y="0"/>
          <a:ext cx="7137139" cy="523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hu-HU" sz="2300" kern="1200" noProof="0" dirty="0" smtClean="0"/>
            <a:t>Ismerd el! </a:t>
          </a:r>
          <a:endParaRPr lang="hu-HU" sz="2300" kern="1200" noProof="0" dirty="0"/>
        </a:p>
      </dsp:txBody>
      <dsp:txXfrm>
        <a:off x="15333" y="15333"/>
        <a:ext cx="6510970" cy="492852"/>
      </dsp:txXfrm>
    </dsp:sp>
    <dsp:sp modelId="{C0BE4FDA-1C10-4485-8711-F6B652FADB69}">
      <dsp:nvSpPr>
        <dsp:cNvPr id="0" name=""/>
        <dsp:cNvSpPr/>
      </dsp:nvSpPr>
      <dsp:spPr>
        <a:xfrm>
          <a:off x="532968" y="596229"/>
          <a:ext cx="7137139" cy="5235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hu-HU" sz="2300" kern="1200" noProof="0" dirty="0" smtClean="0"/>
            <a:t>Vállald a sebezhetőséget! </a:t>
          </a:r>
          <a:endParaRPr lang="hu-HU" sz="2300" kern="1200" noProof="0" dirty="0"/>
        </a:p>
      </dsp:txBody>
      <dsp:txXfrm>
        <a:off x="548301" y="611562"/>
        <a:ext cx="6233217" cy="492852"/>
      </dsp:txXfrm>
    </dsp:sp>
    <dsp:sp modelId="{85327D2D-4B0C-4CE0-8C22-D0449B2CF11F}">
      <dsp:nvSpPr>
        <dsp:cNvPr id="0" name=""/>
        <dsp:cNvSpPr/>
      </dsp:nvSpPr>
      <dsp:spPr>
        <a:xfrm>
          <a:off x="1065936" y="1192459"/>
          <a:ext cx="7137139" cy="5235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hu-HU" sz="2300" kern="1200" noProof="0" dirty="0" smtClean="0"/>
            <a:t>Nézz szembe vele!</a:t>
          </a:r>
          <a:endParaRPr lang="hu-HU" sz="2300" kern="1200" noProof="0" dirty="0"/>
        </a:p>
      </dsp:txBody>
      <dsp:txXfrm>
        <a:off x="1081269" y="1207792"/>
        <a:ext cx="6233217" cy="492852"/>
      </dsp:txXfrm>
    </dsp:sp>
    <dsp:sp modelId="{C0831CC8-E71F-4B39-8499-68326D6CA574}">
      <dsp:nvSpPr>
        <dsp:cNvPr id="0" name=""/>
        <dsp:cNvSpPr/>
      </dsp:nvSpPr>
      <dsp:spPr>
        <a:xfrm>
          <a:off x="1598904" y="1788688"/>
          <a:ext cx="7137139" cy="523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hu-HU" sz="2300" kern="1200" noProof="0" dirty="0" smtClean="0"/>
            <a:t>Ne szégyenkezz tovább!</a:t>
          </a:r>
          <a:endParaRPr lang="hu-HU" sz="2300" kern="1200" noProof="0" dirty="0"/>
        </a:p>
      </dsp:txBody>
      <dsp:txXfrm>
        <a:off x="1614237" y="1804021"/>
        <a:ext cx="6233217" cy="492852"/>
      </dsp:txXfrm>
    </dsp:sp>
    <dsp:sp modelId="{0B650FA0-3241-48B0-A44A-8545D7C8FFD8}">
      <dsp:nvSpPr>
        <dsp:cNvPr id="0" name=""/>
        <dsp:cNvSpPr/>
      </dsp:nvSpPr>
      <dsp:spPr>
        <a:xfrm>
          <a:off x="2131872" y="2384918"/>
          <a:ext cx="7137139" cy="523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hu-HU" sz="2300" kern="1200" noProof="0" dirty="0" smtClean="0"/>
            <a:t>Keresd az igazságot!</a:t>
          </a:r>
          <a:endParaRPr lang="hu-HU" sz="2300" kern="1200" noProof="0" dirty="0"/>
        </a:p>
      </dsp:txBody>
      <dsp:txXfrm>
        <a:off x="2147205" y="2400251"/>
        <a:ext cx="6233217" cy="492852"/>
      </dsp:txXfrm>
    </dsp:sp>
    <dsp:sp modelId="{0DEE0541-7601-4313-83BB-CD11EB9033D7}">
      <dsp:nvSpPr>
        <dsp:cNvPr id="0" name=""/>
        <dsp:cNvSpPr/>
      </dsp:nvSpPr>
      <dsp:spPr>
        <a:xfrm>
          <a:off x="6796852" y="382459"/>
          <a:ext cx="340287" cy="3402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6873417" y="382459"/>
        <a:ext cx="187157" cy="256066"/>
      </dsp:txXfrm>
    </dsp:sp>
    <dsp:sp modelId="{AECA2DDB-8367-4A9B-9AFE-84FEAB4156DA}">
      <dsp:nvSpPr>
        <dsp:cNvPr id="0" name=""/>
        <dsp:cNvSpPr/>
      </dsp:nvSpPr>
      <dsp:spPr>
        <a:xfrm>
          <a:off x="7329820" y="978689"/>
          <a:ext cx="340287" cy="34028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7406385" y="978689"/>
        <a:ext cx="187157" cy="256066"/>
      </dsp:txXfrm>
    </dsp:sp>
    <dsp:sp modelId="{B3528AF5-F635-4024-9A18-1800945C7272}">
      <dsp:nvSpPr>
        <dsp:cNvPr id="0" name=""/>
        <dsp:cNvSpPr/>
      </dsp:nvSpPr>
      <dsp:spPr>
        <a:xfrm>
          <a:off x="7862788" y="1566193"/>
          <a:ext cx="340287" cy="34028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7939353" y="1566193"/>
        <a:ext cx="187157" cy="256066"/>
      </dsp:txXfrm>
    </dsp:sp>
    <dsp:sp modelId="{E3FE8376-28AD-4BB5-9A0C-41B76106C705}">
      <dsp:nvSpPr>
        <dsp:cNvPr id="0" name=""/>
        <dsp:cNvSpPr/>
      </dsp:nvSpPr>
      <dsp:spPr>
        <a:xfrm>
          <a:off x="8395756" y="2168239"/>
          <a:ext cx="340287" cy="34028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a:p>
      </dsp:txBody>
      <dsp:txXfrm>
        <a:off x="8472321" y="2168239"/>
        <a:ext cx="187157" cy="256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1C5CF-0D74-4C44-A6CC-C1FAB8611F3B}">
      <dsp:nvSpPr>
        <dsp:cNvPr id="0" name=""/>
        <dsp:cNvSpPr/>
      </dsp:nvSpPr>
      <dsp:spPr>
        <a:xfrm>
          <a:off x="0" y="2897863"/>
          <a:ext cx="10058399" cy="951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hu-HU" sz="3400" kern="1200" noProof="0" dirty="0" smtClean="0"/>
            <a:t>Állítsd helyre! </a:t>
          </a:r>
          <a:endParaRPr lang="hu-HU" sz="3400" kern="1200" noProof="0" dirty="0"/>
        </a:p>
      </dsp:txBody>
      <dsp:txXfrm>
        <a:off x="0" y="2897863"/>
        <a:ext cx="10058399" cy="951143"/>
      </dsp:txXfrm>
    </dsp:sp>
    <dsp:sp modelId="{28A3E437-FFE6-4347-801F-A44C57A0B329}">
      <dsp:nvSpPr>
        <dsp:cNvPr id="0" name=""/>
        <dsp:cNvSpPr/>
      </dsp:nvSpPr>
      <dsp:spPr>
        <a:xfrm rot="10800000">
          <a:off x="0" y="1449271"/>
          <a:ext cx="10058399" cy="1462858"/>
        </a:xfrm>
        <a:prstGeom prst="upArrowCallout">
          <a:avLst/>
        </a:prstGeom>
        <a:solidFill>
          <a:schemeClr val="accent4">
            <a:hueOff val="-869100"/>
            <a:satOff val="-34016"/>
            <a:lumOff val="-68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hu-HU" sz="3400" kern="1200" noProof="0" dirty="0" smtClean="0"/>
            <a:t>Leplezd le!</a:t>
          </a:r>
          <a:endParaRPr lang="hu-HU" sz="3400" kern="1200" noProof="0" dirty="0"/>
        </a:p>
      </dsp:txBody>
      <dsp:txXfrm rot="10800000">
        <a:off x="0" y="1449271"/>
        <a:ext cx="10058399" cy="950521"/>
      </dsp:txXfrm>
    </dsp:sp>
    <dsp:sp modelId="{6CFB23FB-3716-42E6-A9C8-0280D1152C52}">
      <dsp:nvSpPr>
        <dsp:cNvPr id="0" name=""/>
        <dsp:cNvSpPr/>
      </dsp:nvSpPr>
      <dsp:spPr>
        <a:xfrm rot="10800000">
          <a:off x="0" y="680"/>
          <a:ext cx="10058399" cy="1462858"/>
        </a:xfrm>
        <a:prstGeom prst="upArrowCallout">
          <a:avLst/>
        </a:prstGeom>
        <a:solidFill>
          <a:schemeClr val="accent4">
            <a:hueOff val="-1738200"/>
            <a:satOff val="-68032"/>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hu-HU" sz="3400" kern="1200" noProof="0" dirty="0" smtClean="0"/>
            <a:t>Ismerd fel!</a:t>
          </a:r>
          <a:endParaRPr lang="hu-HU" sz="3400" kern="1200" noProof="0" dirty="0"/>
        </a:p>
      </dsp:txBody>
      <dsp:txXfrm rot="10800000">
        <a:off x="0" y="680"/>
        <a:ext cx="10058399" cy="9505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230FB2-E8FF-47A7-A96A-A7DB070D3918}" type="datetimeFigureOut">
              <a:rPr lang="en-US" smtClean="0"/>
              <a:t>10/18/2021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3D51DB1-D163-41C7-8A29-B46945EEFCF3}" type="slidenum">
              <a:rPr lang="en-US" smtClean="0"/>
              <a:t>‹#›</a:t>
            </a:fld>
            <a:endParaRPr lang="en-US"/>
          </a:p>
        </p:txBody>
      </p:sp>
    </p:spTree>
    <p:extLst>
      <p:ext uri="{BB962C8B-B14F-4D97-AF65-F5344CB8AC3E}">
        <p14:creationId xmlns:p14="http://schemas.microsoft.com/office/powerpoint/2010/main" val="411059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2U93S7CIj-Q&amp;t=49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K7OIlwEdOH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dbYWKVAeu6Y"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ightthenewdrug.org/media/emmas-story-overcoming-struggles-video/"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gatewaytowholeness.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gatewaytowholenes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2400" b="1" cap="small" dirty="0" smtClean="0">
                <a:solidFill>
                  <a:srgbClr val="C00000"/>
                </a:solidFill>
                <a:effectLst/>
                <a:latin typeface="Avenir Book"/>
                <a:ea typeface="Arial Unicode MS" panose="020B0604020202020204" pitchFamily="34" charset="-128"/>
              </a:rPr>
              <a:t>Gondok a pornográfiával</a:t>
            </a:r>
            <a:r>
              <a:rPr lang="hu-HU" sz="2400" dirty="0" smtClean="0">
                <a:solidFill>
                  <a:srgbClr val="C00000"/>
                </a:solidFill>
                <a:effectLst/>
                <a:latin typeface="Avenir Book"/>
                <a:ea typeface="Arial Unicode MS" panose="020B0604020202020204" pitchFamily="34" charset="-128"/>
              </a:rPr>
              <a:t> </a:t>
            </a:r>
            <a:r>
              <a:rPr lang="hu-HU" sz="2000" dirty="0" smtClean="0">
                <a:effectLst/>
                <a:latin typeface="Avenir Book"/>
                <a:ea typeface="Arial Unicode MS" panose="020B0604020202020204" pitchFamily="34" charset="-128"/>
              </a:rPr>
              <a:t>(1)</a:t>
            </a:r>
          </a:p>
          <a:p>
            <a:pPr>
              <a:spcAft>
                <a:spcPts val="0"/>
              </a:spcAft>
            </a:pPr>
            <a:endParaRPr lang="hu-HU" sz="2400" dirty="0" smtClean="0">
              <a:effectLst/>
              <a:latin typeface="Times New Roman" panose="02020603050405020304" pitchFamily="18" charset="0"/>
              <a:ea typeface="Arial Unicode MS" panose="020B0604020202020204" pitchFamily="34" charset="-128"/>
            </a:endParaRPr>
          </a:p>
          <a:p>
            <a:pPr>
              <a:spcAft>
                <a:spcPts val="0"/>
              </a:spcAft>
            </a:pPr>
            <a:r>
              <a:rPr lang="hu-HU" sz="2000" dirty="0" smtClean="0">
                <a:effectLst/>
                <a:latin typeface="Avenir Book"/>
                <a:ea typeface="Arial Unicode MS" panose="020B0604020202020204" pitchFamily="34" charset="-128"/>
              </a:rPr>
              <a:t>Ártalmatlan szórakozás? Aligha! A pornográfia használata fizikai, érzelmi és pszichológiai károkat okoz. Endorfin-felszabadító tulajdonsága a nézőt önellátó függővé változtatja, gúnyt űz az Isten által teremtett szexualitás gyönyörű ajándékából. Alapvetően erőszakos és a gonoszságot támogatja a kölcsönös intimitással szemben, valamint szoros kapcsolatban áll az emberkereskedelemmel. Újabb tények bizonyítják, hogy a pornográfia szétszaggatja a bizalmon és hűségen alapuló romantikus kapcsolatokat. Ez a sikertelen házasságok egyik leggyakoribb oka. Ezt a kört azonban meg lehet szakítani és a szabadság csupán egy ugrásnyira van.    </a:t>
            </a:r>
            <a:endParaRPr lang="hu-HU" sz="2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a:t>
            </a:fld>
            <a:endParaRPr lang="en-US"/>
          </a:p>
        </p:txBody>
      </p:sp>
    </p:spTree>
    <p:extLst>
      <p:ext uri="{BB962C8B-B14F-4D97-AF65-F5344CB8AC3E}">
        <p14:creationId xmlns:p14="http://schemas.microsoft.com/office/powerpoint/2010/main" val="222130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Az emberek eszközzé válnak egy cél érdekében </a:t>
            </a:r>
            <a:r>
              <a:rPr lang="hu-HU" sz="1200" dirty="0" smtClean="0">
                <a:effectLst/>
                <a:latin typeface="Avenir Book"/>
                <a:ea typeface="Arial Unicode MS" panose="020B0604020202020204" pitchFamily="34" charset="-128"/>
              </a:rPr>
              <a:t>(10)</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idővel az emberek nézegetésének megszállottjává tesz, a velük való kapcsolattartás helyett.  </a:t>
            </a:r>
          </a:p>
          <a:p>
            <a:pPr>
              <a:spcAft>
                <a:spcPts val="0"/>
              </a:spcAft>
            </a:pPr>
            <a:r>
              <a:rPr lang="hu-HU" sz="1200" dirty="0" smtClean="0">
                <a:effectLst/>
                <a:latin typeface="Avenir Book"/>
                <a:ea typeface="Arial Unicode MS" panose="020B0604020202020204" pitchFamily="34" charset="-128"/>
              </a:rPr>
              <a:t>A pornó irreális képet közvetít az emberekről —méret, alak és a formák összhangja alapján értékelt tárgyakká válnak – nem teljes egyénekként mutatja be őket. Ahogy a fantáziavilág normává válik, a néző félni kezd a valódi intimitástól.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A többiek megítélendő, szexualizálandó, üldözendő, vadászandó tárgyakká válnak.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Kukkolás</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Elérzéketlenedés</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Tárgyiasítás</a:t>
            </a:r>
            <a:endParaRPr lang="hu-HU" sz="1400" dirty="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10</a:t>
            </a:fld>
            <a:endParaRPr lang="en-US"/>
          </a:p>
        </p:txBody>
      </p:sp>
    </p:spTree>
    <p:extLst>
      <p:ext uri="{BB962C8B-B14F-4D97-AF65-F5344CB8AC3E}">
        <p14:creationId xmlns:p14="http://schemas.microsoft.com/office/powerpoint/2010/main" val="14442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err="1" smtClean="0">
                <a:effectLst/>
                <a:latin typeface="Avenir Book"/>
                <a:ea typeface="Arial Unicode MS" panose="020B0604020202020204" pitchFamily="34" charset="-128"/>
              </a:rPr>
              <a:t>Nate</a:t>
            </a:r>
            <a:r>
              <a:rPr lang="hu-HU" sz="1400" b="1" cap="small" dirty="0" smtClean="0">
                <a:effectLst/>
                <a:latin typeface="Avenir Book"/>
                <a:ea typeface="Arial Unicode MS" panose="020B0604020202020204" pitchFamily="34" charset="-128"/>
              </a:rPr>
              <a:t> története </a:t>
            </a:r>
            <a:r>
              <a:rPr lang="hu-HU" sz="1200" dirty="0" smtClean="0">
                <a:effectLst/>
                <a:latin typeface="Avenir Book"/>
                <a:ea typeface="Arial Unicode MS" panose="020B0604020202020204" pitchFamily="34" charset="-128"/>
              </a:rPr>
              <a:t>(11)</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Játsszdd le a videót és tegyél fel néhány kapcsolódó kérdést!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u="sng" dirty="0" smtClean="0">
                <a:solidFill>
                  <a:srgbClr val="2F5496"/>
                </a:solidFill>
                <a:effectLst/>
                <a:latin typeface="Avenir Book"/>
                <a:ea typeface="Arial Unicode MS" panose="020B0604020202020204" pitchFamily="34" charset="-128"/>
                <a:hlinkClick r:id="rId3"/>
              </a:rPr>
              <a:t>https://www.youtube.com/watch?v=2U93S7CIj-Q&amp;t=49s</a:t>
            </a:r>
            <a:r>
              <a:rPr lang="hu-HU" sz="1200" dirty="0" smtClean="0">
                <a:solidFill>
                  <a:srgbClr val="2F5496"/>
                </a:solidFill>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11</a:t>
            </a:fld>
            <a:endParaRPr lang="en-US"/>
          </a:p>
        </p:txBody>
      </p:sp>
    </p:spTree>
    <p:extLst>
      <p:ext uri="{BB962C8B-B14F-4D97-AF65-F5344CB8AC3E}">
        <p14:creationId xmlns:p14="http://schemas.microsoft.com/office/powerpoint/2010/main" val="229791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200" dirty="0" smtClean="0">
                <a:effectLst/>
                <a:latin typeface="Avenir Book"/>
                <a:ea typeface="Arial Unicode MS" panose="020B0604020202020204" pitchFamily="34" charset="-128"/>
              </a:rPr>
              <a:t>Azt gondolhatnánk, hogy a pornográfia nem árt senkinek. Nézzük csak meg közelebbről!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12</a:t>
            </a:fld>
            <a:endParaRPr lang="en-US"/>
          </a:p>
        </p:txBody>
      </p:sp>
    </p:spTree>
    <p:extLst>
      <p:ext uri="{BB962C8B-B14F-4D97-AF65-F5344CB8AC3E}">
        <p14:creationId xmlns:p14="http://schemas.microsoft.com/office/powerpoint/2010/main" val="112929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2400" b="1" cap="small" dirty="0" smtClean="0">
                <a:solidFill>
                  <a:srgbClr val="000000"/>
                </a:solidFill>
                <a:effectLst/>
                <a:latin typeface="Avenir Book"/>
                <a:ea typeface="Arial Unicode MS" panose="020B0604020202020204" pitchFamily="34" charset="-128"/>
                <a:cs typeface="Arial Unicode MS" panose="020B0604020202020204" pitchFamily="34" charset="-128"/>
              </a:rPr>
              <a:t>A számok alapján</a:t>
            </a:r>
            <a:r>
              <a:rPr lang="hu-HU" sz="2000" dirty="0" smtClean="0">
                <a:solidFill>
                  <a:srgbClr val="000000"/>
                </a:solidFill>
                <a:effectLst/>
                <a:latin typeface="Avenir Book"/>
                <a:ea typeface="Arial Unicode MS" panose="020B0604020202020204" pitchFamily="34" charset="-128"/>
                <a:cs typeface="Arial Unicode MS" panose="020B0604020202020204" pitchFamily="34" charset="-128"/>
              </a:rPr>
              <a:t> (13)</a:t>
            </a:r>
            <a:endParaRPr lang="hu-HU" sz="2400" dirty="0" smtClean="0">
              <a:effectLst/>
              <a:latin typeface="Times New Roman" panose="02020603050405020304" pitchFamily="18" charset="0"/>
              <a:ea typeface="Arial Unicode MS" panose="020B0604020202020204" pitchFamily="34" charset="-128"/>
            </a:endParaRPr>
          </a:p>
          <a:p>
            <a:pPr>
              <a:spcAft>
                <a:spcPts val="0"/>
              </a:spcAft>
            </a:pPr>
            <a:r>
              <a:rPr lang="hu-HU" sz="2000" dirty="0" smtClean="0">
                <a:solidFill>
                  <a:srgbClr val="000000"/>
                </a:solidFill>
                <a:effectLst/>
                <a:latin typeface="Avenir Book"/>
                <a:ea typeface="Arial Unicode MS" panose="020B0604020202020204" pitchFamily="34" charset="-128"/>
                <a:cs typeface="Arial Unicode MS" panose="020B0604020202020204" pitchFamily="34" charset="-128"/>
              </a:rPr>
              <a:t>(Olvassátok el a diákat: 1-4)</a:t>
            </a:r>
            <a:endParaRPr lang="hu-HU" sz="2400" dirty="0" smtClean="0">
              <a:effectLst/>
              <a:latin typeface="Times New Roman" panose="02020603050405020304" pitchFamily="18" charset="0"/>
              <a:ea typeface="Arial Unicode MS" panose="020B0604020202020204" pitchFamily="34" charset="-128"/>
            </a:endParaRPr>
          </a:p>
          <a:p>
            <a:pPr>
              <a:spcAft>
                <a:spcPts val="0"/>
              </a:spcAft>
            </a:pPr>
            <a:r>
              <a:rPr lang="hu-HU" sz="2000" dirty="0" smtClean="0">
                <a:solidFill>
                  <a:srgbClr val="000000"/>
                </a:solidFill>
                <a:effectLst/>
                <a:latin typeface="Avenir Book"/>
                <a:ea typeface="Arial Unicode MS" panose="020B0604020202020204" pitchFamily="34" charset="-128"/>
                <a:cs typeface="Arial Unicode MS" panose="020B0604020202020204" pitchFamily="34" charset="-128"/>
              </a:rPr>
              <a:t>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Úgy a pornográfia, mint az alkoholfogyasztás jellemző előjele a szexuális erőszak áldozatává válásnak az egyetemista nők körében. A kettő együttes jelenléte drámaian megnöveli az áldozattá válás esélyét. Ennek egyik oka, hogy a pornó jelentéktelennek tünteti fel az agresszív szexuális cselekedeteket. (de </a:t>
            </a:r>
            <a:r>
              <a:rPr lang="hu-HU" sz="2000" dirty="0" err="1" smtClean="0">
                <a:effectLst/>
                <a:latin typeface="Avenir Book"/>
                <a:ea typeface="Arial Unicode MS" panose="020B0604020202020204" pitchFamily="34" charset="-128"/>
              </a:rPr>
              <a:t>Heer</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férfiakat nagyobb valószínűséggel izgatják fel a nemi erőszakot bemutató pornográf képek, mint a nőket. Azok a férfiak, akik számára a szexualitás egyenlő az erőszak és a hatalom kifejezésével, nagyobb valószínűséggel részesítik előnyben az erőszakos pornót, mint más férfiak. (</a:t>
            </a:r>
            <a:r>
              <a:rPr lang="hu-HU" sz="2000" dirty="0" err="1" smtClean="0">
                <a:effectLst/>
                <a:latin typeface="Avenir Book"/>
                <a:ea typeface="Arial Unicode MS" panose="020B0604020202020204" pitchFamily="34" charset="-128"/>
              </a:rPr>
              <a:t>Carvalho</a:t>
            </a:r>
            <a:r>
              <a:rPr lang="hu-HU" sz="2000" dirty="0" smtClean="0">
                <a:effectLst/>
                <a:latin typeface="Avenir Book"/>
                <a:ea typeface="Arial Unicode MS" panose="020B0604020202020204" pitchFamily="34" charset="-128"/>
              </a:rPr>
              <a:t> &amp; Rosa,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férfiak a pornó egyre nagyobb mértékű fogyasztásával egyre nagyobb valószínűséggel lesznek szexuális ragadozók, erőszakolók és uralkodók, és egyre rosszindulatúbak lesznek a nőkkel szemben. (</a:t>
            </a:r>
            <a:r>
              <a:rPr lang="hu-HU" sz="2000" dirty="0" err="1" smtClean="0">
                <a:effectLst/>
                <a:latin typeface="Avenir Book"/>
                <a:ea typeface="Arial Unicode MS" panose="020B0604020202020204" pitchFamily="34" charset="-128"/>
              </a:rPr>
              <a:t>Goodson</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több pornót, különösen a férfi-dominanciát bemutatót fogyasztó férfiak nagyobb valószínűséggel lesznek erőszakosak a saját kapcsolataikban is. (De </a:t>
            </a:r>
            <a:r>
              <a:rPr lang="hu-HU" sz="2000" dirty="0" err="1" smtClean="0">
                <a:effectLst/>
                <a:latin typeface="Avenir Book"/>
                <a:ea typeface="Arial Unicode MS" panose="020B0604020202020204" pitchFamily="34" charset="-128"/>
              </a:rPr>
              <a:t>Heer</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Gyakran látható nők elleni erőszak a pornófilmekben. Például a férfiak 72% - a és a nők 46%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látott már olyan pornót, ahol a férfi a nő arcába ejakulált. (</a:t>
            </a:r>
            <a:r>
              <a:rPr lang="hu-HU" sz="2000" dirty="0" err="1" smtClean="0">
                <a:effectLst/>
                <a:latin typeface="Avenir Book"/>
                <a:ea typeface="Arial Unicode MS" panose="020B0604020202020204" pitchFamily="34" charset="-128"/>
              </a:rPr>
              <a:t>Herbenick</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férfiak 21%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és a nők 11%-a látott már megerőszakolást bemutató pornót. (</a:t>
            </a:r>
            <a:r>
              <a:rPr lang="hu-HU" sz="2000" dirty="0" err="1" smtClean="0">
                <a:effectLst/>
                <a:latin typeface="Avenir Book"/>
                <a:ea typeface="Arial Unicode MS" panose="020B0604020202020204" pitchFamily="34" charset="-128"/>
              </a:rPr>
              <a:t>Herbenick</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férfiak 45%-a és a nők 33%-a látott már  BDSM pornót. (</a:t>
            </a:r>
            <a:r>
              <a:rPr lang="hu-HU" sz="2000" dirty="0" err="1" smtClean="0">
                <a:effectLst/>
                <a:latin typeface="Avenir Book"/>
                <a:ea typeface="Arial Unicode MS" panose="020B0604020202020204" pitchFamily="34" charset="-128"/>
              </a:rPr>
              <a:t>Herbenick</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Az emberek gyakran utánozzák, amit a pornófilmen láttak. Például a férfiak 20%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és a nők 12%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kötözte ki a partnerét szex közben, a férfiak 11% </a:t>
            </a:r>
            <a:r>
              <a:rPr lang="hu-HU" sz="2000" dirty="0" err="1" smtClean="0">
                <a:effectLst/>
                <a:latin typeface="Avenir Book"/>
                <a:ea typeface="Arial Unicode MS" panose="020B0604020202020204" pitchFamily="34" charset="-128"/>
              </a:rPr>
              <a:t>-át</a:t>
            </a:r>
            <a:r>
              <a:rPr lang="hu-HU" sz="2000" dirty="0" smtClean="0">
                <a:effectLst/>
                <a:latin typeface="Avenir Book"/>
                <a:ea typeface="Arial Unicode MS" panose="020B0604020202020204" pitchFamily="34" charset="-128"/>
              </a:rPr>
              <a:t> és a nők 21%-át kötözték ki (bilincselték meg) szex közben, és a férfiak  48%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ejakulált a nő arcába. (</a:t>
            </a:r>
            <a:r>
              <a:rPr lang="hu-HU" sz="2000" dirty="0" err="1" smtClean="0">
                <a:effectLst/>
                <a:latin typeface="Avenir Book"/>
                <a:ea typeface="Arial Unicode MS" panose="020B0604020202020204" pitchFamily="34" charset="-128"/>
              </a:rPr>
              <a:t>Herbenick</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férfiak pornográfia fogyasztása, különösen az erőszakos pornó összefüggésbe hozható a női partnerrel szembeni erőszakos viselkedés felerősödésével. Ez a következmény még erősebb, ha a férfi szexista, jogosnak tartja az erőszak alkalmazását és a nőket szexuális tárgynak tekinti.  (</a:t>
            </a:r>
            <a:r>
              <a:rPr lang="hu-HU" sz="2000" dirty="0" err="1" smtClean="0">
                <a:effectLst/>
                <a:latin typeface="Avenir Book"/>
                <a:ea typeface="Arial Unicode MS" panose="020B0604020202020204" pitchFamily="34" charset="-128"/>
              </a:rPr>
              <a:t>Rodriguez</a:t>
            </a:r>
            <a:r>
              <a:rPr lang="hu-HU" sz="2000" dirty="0" smtClean="0">
                <a:effectLst/>
                <a:latin typeface="Avenir Book"/>
                <a:ea typeface="Arial Unicode MS" panose="020B0604020202020204" pitchFamily="34" charset="-128"/>
              </a:rPr>
              <a:t> &amp; </a:t>
            </a:r>
            <a:r>
              <a:rPr lang="hu-HU" sz="2000" dirty="0" err="1" smtClean="0">
                <a:effectLst/>
                <a:latin typeface="Avenir Book"/>
                <a:ea typeface="Arial Unicode MS" panose="020B0604020202020204" pitchFamily="34" charset="-128"/>
              </a:rPr>
              <a:t>Fernandez-Gonzales</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pornófogyasztó nők nagyobb valószínűséggel követnek el beleegyezés nélküli szexuális tevékenységet és hajlamosabbak érzelmi manipulációval megtéveszteni férfi partnerüket.  (</a:t>
            </a:r>
            <a:r>
              <a:rPr lang="hu-HU" sz="2000" dirty="0" err="1" smtClean="0">
                <a:effectLst/>
                <a:latin typeface="Avenir Book"/>
                <a:ea typeface="Arial Unicode MS" panose="020B0604020202020204" pitchFamily="34" charset="-128"/>
              </a:rPr>
              <a:t>Hughes</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pornó, különösen az erőszakos pornográfia összefüggést mutat a szexuális zaklatással kapcsolatos megnyilvánulások felerősödésével és a múltbéli támadó magatartással is. (</a:t>
            </a:r>
            <a:r>
              <a:rPr lang="hu-HU" sz="2000" dirty="0" err="1" smtClean="0">
                <a:effectLst/>
                <a:latin typeface="Avenir Book"/>
                <a:ea typeface="Arial Unicode MS" panose="020B0604020202020204" pitchFamily="34" charset="-128"/>
              </a:rPr>
              <a:t>Bridges</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Minél több pornót néznek a férfiak, annál inkább nem embernek, hanem szexuális tárgynak tekintik a nőket. (</a:t>
            </a:r>
            <a:r>
              <a:rPr lang="hu-HU" sz="2000" dirty="0" err="1" smtClean="0">
                <a:effectLst/>
                <a:latin typeface="Avenir Book"/>
                <a:ea typeface="Arial Unicode MS" panose="020B0604020202020204" pitchFamily="34" charset="-128"/>
              </a:rPr>
              <a:t>Seabrook</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Az online megtekinthető pornófilmek 45%-a tartalmaz legalább egy fizikai erőszakot bemutató jelenetet.  A bemutatott fizikai erőszak öt leggyakoribb formája a verés, a száj betömése, a pofozás, a hajhúzás és a fojtogatás. (Fritz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cs typeface="Times New Roman" panose="02020603050405020304" pitchFamily="18" charset="0"/>
              </a:rPr>
              <a:t>A pornográf jelenetek 97% -ában nők az erőszak célpontjai. </a:t>
            </a:r>
            <a:r>
              <a:rPr lang="hu-HU" sz="2000" dirty="0" smtClean="0">
                <a:effectLst/>
                <a:latin typeface="Avenir Book"/>
                <a:ea typeface="Arial Unicode MS" panose="020B0604020202020204" pitchFamily="34" charset="-128"/>
              </a:rPr>
              <a:t>Bemutatott reakciójuk pedig közönyös, vagy pozitív, csak nagyon ritkán negatív. A jelenetek 76% </a:t>
            </a:r>
            <a:r>
              <a:rPr lang="hu-HU" sz="2000" dirty="0" err="1" smtClean="0">
                <a:effectLst/>
                <a:latin typeface="Avenir Book"/>
                <a:ea typeface="Arial Unicode MS" panose="020B0604020202020204" pitchFamily="34" charset="-128"/>
              </a:rPr>
              <a:t>-ában</a:t>
            </a:r>
            <a:r>
              <a:rPr lang="hu-HU" sz="2000" dirty="0" smtClean="0">
                <a:effectLst/>
                <a:latin typeface="Avenir Book"/>
                <a:ea typeface="Arial Unicode MS" panose="020B0604020202020204" pitchFamily="34" charset="-128"/>
              </a:rPr>
              <a:t> férfiak a nők elleni erőszak elkövetői. (Fritz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2020)</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10. osztályos fiatalemberek 29%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látott már erőszakos pornót. (</a:t>
            </a:r>
            <a:r>
              <a:rPr lang="hu-HU" sz="2000" dirty="0" err="1" smtClean="0">
                <a:effectLst/>
                <a:latin typeface="Avenir Book"/>
                <a:ea typeface="Arial Unicode MS" panose="020B0604020202020204" pitchFamily="34" charset="-128"/>
              </a:rPr>
              <a:t>Rostad</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10. osztályos lányok 16%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látott már erőszakos pornót. (</a:t>
            </a:r>
            <a:r>
              <a:rPr lang="hu-HU" sz="2000" dirty="0" err="1" smtClean="0">
                <a:effectLst/>
                <a:latin typeface="Avenir Book"/>
                <a:ea typeface="Arial Unicode MS" panose="020B0604020202020204" pitchFamily="34" charset="-128"/>
              </a:rPr>
              <a:t>Rostad</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Azok a fiúk, akik már láttak erőszakos pornót, kétszer nagyobb valószínűséggel követnek el fizikai és szexuális erőszakot randipartnerükkel szemben. (</a:t>
            </a:r>
            <a:r>
              <a:rPr lang="hu-HU" sz="2000" dirty="0" err="1" smtClean="0">
                <a:effectLst/>
                <a:latin typeface="Avenir Book"/>
                <a:ea typeface="Arial Unicode MS" panose="020B0604020202020204" pitchFamily="34" charset="-128"/>
              </a:rPr>
              <a:t>Rostad</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Azok a lányok, akik láttak már erőszakos pornót, nagyobb valószínűséggel válnak partnerük erőszakoskodásának áldozatává. (</a:t>
            </a:r>
            <a:r>
              <a:rPr lang="hu-HU" sz="2000" dirty="0" err="1" smtClean="0">
                <a:effectLst/>
                <a:latin typeface="Avenir Book"/>
                <a:ea typeface="Arial Unicode MS" panose="020B0604020202020204" pitchFamily="34" charset="-128"/>
              </a:rPr>
              <a:t>Rostad</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Azoknak 91% </a:t>
            </a:r>
            <a:r>
              <a:rPr lang="hu-HU" sz="2000" dirty="0" err="1" smtClean="0">
                <a:effectLst/>
                <a:latin typeface="Avenir Book"/>
                <a:ea typeface="Arial Unicode MS" panose="020B0604020202020204" pitchFamily="34" charset="-128"/>
              </a:rPr>
              <a:t>-a</a:t>
            </a:r>
            <a:r>
              <a:rPr lang="hu-HU" sz="2000" dirty="0" smtClean="0">
                <a:effectLst/>
                <a:latin typeface="Avenir Book"/>
                <a:ea typeface="Arial Unicode MS" panose="020B0604020202020204" pitchFamily="34" charset="-128"/>
              </a:rPr>
              <a:t> akart részt venni ilyen együttlétben, akik már láttak „durva pornót” (beleértve a hajhúzást, ütlegelést, karmolást, harapdálást, kikötözést, öklözést és kettős behatolást), és 82% </a:t>
            </a:r>
            <a:r>
              <a:rPr lang="hu-HU" sz="2000" dirty="0" err="1" smtClean="0">
                <a:effectLst/>
                <a:latin typeface="Avenir Book"/>
                <a:ea typeface="Arial Unicode MS" panose="020B0604020202020204" pitchFamily="34" charset="-128"/>
              </a:rPr>
              <a:t>-uk</a:t>
            </a:r>
            <a:r>
              <a:rPr lang="hu-HU" sz="2000" dirty="0" smtClean="0">
                <a:effectLst/>
                <a:latin typeface="Avenir Book"/>
                <a:ea typeface="Arial Unicode MS" panose="020B0604020202020204" pitchFamily="34" charset="-128"/>
              </a:rPr>
              <a:t> legalább az egyik durvaságra vágyott. Ez hitelesen bizonyítja, hogy a pornográfia nézése ilyen magatartáshoz vezethet, sőt még erőszakhoz is. (</a:t>
            </a:r>
            <a:r>
              <a:rPr lang="hu-HU" sz="2000" dirty="0" err="1" smtClean="0">
                <a:effectLst/>
                <a:latin typeface="Avenir Book"/>
                <a:ea typeface="Arial Unicode MS" panose="020B0604020202020204" pitchFamily="34" charset="-128"/>
              </a:rPr>
              <a:t>Vogels</a:t>
            </a:r>
            <a:r>
              <a:rPr lang="hu-HU" sz="2000" dirty="0" smtClean="0">
                <a:effectLst/>
                <a:latin typeface="Avenir Book"/>
                <a:ea typeface="Arial Unicode MS" panose="020B0604020202020204" pitchFamily="34" charset="-128"/>
              </a:rPr>
              <a:t> &amp; </a:t>
            </a:r>
            <a:r>
              <a:rPr lang="hu-HU" sz="2000" dirty="0" err="1" smtClean="0">
                <a:effectLst/>
                <a:latin typeface="Avenir Book"/>
                <a:ea typeface="Arial Unicode MS" panose="020B0604020202020204" pitchFamily="34" charset="-128"/>
              </a:rPr>
              <a:t>O’Sullivan</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Alapos laboratóriumi vizsgálatok határozott összefüggést mutattak ki a pornográfia nézése és az agressziót támogató megnyilvánulások, valamint az erőszakos viselkedés között. (</a:t>
            </a:r>
            <a:r>
              <a:rPr lang="hu-HU" sz="2000" dirty="0" err="1" smtClean="0">
                <a:effectLst/>
                <a:latin typeface="Avenir Book"/>
                <a:ea typeface="Arial Unicode MS" panose="020B0604020202020204" pitchFamily="34" charset="-128"/>
              </a:rPr>
              <a:t>Bridges</a:t>
            </a:r>
            <a:r>
              <a:rPr lang="hu-HU" sz="2000" dirty="0" smtClean="0">
                <a:effectLst/>
                <a:latin typeface="Avenir Book"/>
                <a:ea typeface="Arial Unicode MS" panose="020B0604020202020204" pitchFamily="34" charset="-128"/>
              </a:rPr>
              <a:t>, 2019)</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2000" dirty="0" smtClean="0">
                <a:effectLst/>
                <a:latin typeface="Avenir Book"/>
                <a:ea typeface="Arial Unicode MS" panose="020B0604020202020204" pitchFamily="34" charset="-128"/>
              </a:rPr>
              <a:t>A gyermekpornográfia készítése miatt bebörtönzött nők 60%-a volt korábban szexuális erőszak, 46% </a:t>
            </a:r>
            <a:r>
              <a:rPr lang="hu-HU" sz="2000" dirty="0" err="1" smtClean="0">
                <a:effectLst/>
                <a:latin typeface="Avenir Book"/>
                <a:ea typeface="Arial Unicode MS" panose="020B0604020202020204" pitchFamily="34" charset="-128"/>
              </a:rPr>
              <a:t>-ik</a:t>
            </a:r>
            <a:r>
              <a:rPr lang="hu-HU" sz="2000" dirty="0" smtClean="0">
                <a:effectLst/>
                <a:latin typeface="Avenir Book"/>
                <a:ea typeface="Arial Unicode MS" panose="020B0604020202020204" pitchFamily="34" charset="-128"/>
              </a:rPr>
              <a:t> pedig fizikai erőszak áldozata. (</a:t>
            </a:r>
            <a:r>
              <a:rPr lang="hu-HU" sz="2000" dirty="0" err="1" smtClean="0">
                <a:effectLst/>
                <a:latin typeface="Avenir Book"/>
                <a:ea typeface="Arial Unicode MS" panose="020B0604020202020204" pitchFamily="34" charset="-128"/>
              </a:rPr>
              <a:t>Bickart</a:t>
            </a:r>
            <a:r>
              <a:rPr lang="hu-HU" sz="2000" dirty="0" smtClean="0">
                <a:effectLst/>
                <a:latin typeface="Avenir Book"/>
                <a:ea typeface="Arial Unicode MS" panose="020B0604020202020204" pitchFamily="34" charset="-128"/>
              </a:rPr>
              <a:t> et </a:t>
            </a:r>
            <a:r>
              <a:rPr lang="hu-HU" sz="2000" dirty="0" err="1" smtClean="0">
                <a:effectLst/>
                <a:latin typeface="Avenir Book"/>
                <a:ea typeface="Arial Unicode MS" panose="020B0604020202020204" pitchFamily="34" charset="-128"/>
              </a:rPr>
              <a:t>al</a:t>
            </a:r>
            <a:r>
              <a:rPr lang="hu-HU" sz="2000" dirty="0" smtClean="0">
                <a:effectLst/>
                <a:latin typeface="Avenir Book"/>
                <a:ea typeface="Arial Unicode MS" panose="020B0604020202020204" pitchFamily="34" charset="-128"/>
              </a:rPr>
              <a:t>., 2019)</a:t>
            </a:r>
            <a:endParaRPr lang="hu-HU" sz="2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13</a:t>
            </a:fld>
            <a:endParaRPr lang="en-US"/>
          </a:p>
        </p:txBody>
      </p:sp>
    </p:spTree>
    <p:extLst>
      <p:ext uri="{BB962C8B-B14F-4D97-AF65-F5344CB8AC3E}">
        <p14:creationId xmlns:p14="http://schemas.microsoft.com/office/powerpoint/2010/main" val="467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Tényleg senkinek sem árt? </a:t>
            </a:r>
            <a:r>
              <a:rPr lang="hu-HU" sz="1200" dirty="0" smtClean="0">
                <a:effectLst/>
                <a:latin typeface="Avenir Book"/>
                <a:ea typeface="Arial Unicode MS" panose="020B0604020202020204" pitchFamily="34" charset="-128"/>
              </a:rPr>
              <a:t>(14)</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Arial" panose="020B0604020202020204" pitchFamily="34" charset="0"/>
              <a:buChar char="•"/>
            </a:pPr>
            <a:r>
              <a:rPr lang="hu-HU" sz="1200" dirty="0" smtClean="0">
                <a:solidFill>
                  <a:srgbClr val="000000"/>
                </a:solidFill>
                <a:effectLst/>
                <a:latin typeface="Avenir Book"/>
                <a:ea typeface="Arial Unicode MS" panose="020B0604020202020204" pitchFamily="34" charset="-128"/>
                <a:cs typeface="Arial Unicode MS" panose="020B0604020202020204" pitchFamily="34" charset="-128"/>
              </a:rPr>
              <a:t>A pornográf filmekben ábrázolt pozitív válasz az erőszakra nagyban elősegíti szexualitásról alkotott embertelen, agresszív kép kialakulását. Az agy megtanulja a szexuális viselkedést ezekhez a dolgokhoz kapcsolni, ha az izgalom érzelmei erőszakhoz és agresszióhoz kapcsolódnak, ami kevésbé együttérzővé teheti a nézőt a szexuális erőszak és kizsákmányolás áldozataival kapcsolatban. Még ront a helyzeten, hogy ha a film ábrázolása szerint az áldozatok még élvezik is az erőszakot és a bántalmazást, a néző elhiszi, hogy az emberek élvezik, ha így bánnak velük.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solidFill>
                  <a:srgbClr val="000000"/>
                </a:solidFill>
                <a:effectLst/>
                <a:latin typeface="Avenir Book"/>
                <a:ea typeface="Arial Unicode MS" panose="020B0604020202020204" pitchFamily="34" charset="-128"/>
                <a:cs typeface="Arial Unicode MS" panose="020B0604020202020204" pitchFamily="34" charset="-128"/>
              </a:rPr>
              <a:t>A szexuális kereskedelem áldozatai arról számoltak be, hogy pornó nézésére kényszerítették őket, hogy megtanulják, mit várnak el majd tőlük. Túl azon, hogy a pornográfiát az áldozatok oktató kézikönyvének használják, gyakran elválaszthatatlan az emberkereskedelemtől. A szexuális kereskedelem áldozatainak közel fele számolt be róla, hogy rabságuk idején kikötözték őket és erőszakos pornófilmet készítettek róluk. Ezt az online tartalmat anyagi haszonszerzésre, vagy reklámcélokra használhatják, a nézőnek pedig fogalma sincs a kamera mögött rejlő valódi történetről.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endParaRPr lang="hu-HU" b="1" noProof="0" dirty="0" smtClean="0"/>
          </a:p>
          <a:p>
            <a:endParaRPr lang="hu-HU" noProof="0" dirty="0" smtClean="0"/>
          </a:p>
          <a:p>
            <a:endParaRPr lang="hu-HU" noProof="0" dirty="0"/>
          </a:p>
        </p:txBody>
      </p:sp>
      <p:sp>
        <p:nvSpPr>
          <p:cNvPr id="4" name="Slide Number Placeholder 3"/>
          <p:cNvSpPr>
            <a:spLocks noGrp="1"/>
          </p:cNvSpPr>
          <p:nvPr>
            <p:ph type="sldNum" sz="quarter" idx="5"/>
          </p:nvPr>
        </p:nvSpPr>
        <p:spPr/>
        <p:txBody>
          <a:bodyPr/>
          <a:lstStyle/>
          <a:p>
            <a:fld id="{03D51DB1-D163-41C7-8A29-B46945EEFCF3}" type="slidenum">
              <a:rPr lang="en-US" smtClean="0"/>
              <a:t>14</a:t>
            </a:fld>
            <a:endParaRPr lang="en-US"/>
          </a:p>
        </p:txBody>
      </p:sp>
    </p:spTree>
    <p:extLst>
      <p:ext uri="{BB962C8B-B14F-4D97-AF65-F5344CB8AC3E}">
        <p14:creationId xmlns:p14="http://schemas.microsoft.com/office/powerpoint/2010/main" val="27502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000000"/>
                </a:solidFill>
                <a:effectLst/>
                <a:latin typeface="Avenir Book"/>
                <a:ea typeface="Arial Unicode MS" panose="020B0604020202020204" pitchFamily="34" charset="-128"/>
                <a:cs typeface="Arial Unicode MS" panose="020B0604020202020204" pitchFamily="34" charset="-128"/>
              </a:rPr>
              <a:t>Ez nem csak rólad szól </a:t>
            </a:r>
            <a:r>
              <a:rPr lang="hu-HU" sz="1200" dirty="0" smtClean="0">
                <a:solidFill>
                  <a:srgbClr val="000000"/>
                </a:solidFill>
                <a:effectLst/>
                <a:latin typeface="Avenir Book"/>
                <a:ea typeface="Arial Unicode MS" panose="020B0604020202020204" pitchFamily="34" charset="-128"/>
                <a:cs typeface="Arial Unicode MS" panose="020B0604020202020204" pitchFamily="34" charset="-128"/>
              </a:rPr>
              <a:t>(15)</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solidFill>
                  <a:srgbClr val="000000"/>
                </a:solidFill>
                <a:effectLst/>
                <a:latin typeface="Avenir Book"/>
                <a:ea typeface="Arial Unicode MS" panose="020B0604020202020204" pitchFamily="34" charset="-128"/>
                <a:cs typeface="Arial Unicode MS" panose="020B0604020202020204" pitchFamily="34" charset="-128"/>
              </a:rPr>
              <a:t>Video: </a:t>
            </a:r>
            <a:r>
              <a:rPr lang="hu-HU" sz="1200" u="sng" dirty="0" smtClean="0">
                <a:solidFill>
                  <a:srgbClr val="2F5496"/>
                </a:solidFill>
                <a:effectLst/>
                <a:latin typeface="Avenir Book"/>
                <a:ea typeface="Arial Unicode MS" panose="020B0604020202020204" pitchFamily="34" charset="-128"/>
                <a:hlinkClick r:id="rId3"/>
              </a:rPr>
              <a:t>https://www.youtube.com/watch?v=K7OIlwEdOHY</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15</a:t>
            </a:fld>
            <a:endParaRPr lang="en-US"/>
          </a:p>
        </p:txBody>
      </p:sp>
    </p:spTree>
    <p:extLst>
      <p:ext uri="{BB962C8B-B14F-4D97-AF65-F5344CB8AC3E}">
        <p14:creationId xmlns:p14="http://schemas.microsoft.com/office/powerpoint/2010/main" val="288546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#Ez nem szerelem </a:t>
            </a:r>
            <a:r>
              <a:rPr lang="hu-HU" sz="1200" dirty="0" smtClean="0">
                <a:effectLst/>
                <a:latin typeface="Avenir Book"/>
                <a:ea typeface="Arial Unicode MS" panose="020B0604020202020204" pitchFamily="34" charset="-128"/>
              </a:rPr>
              <a:t>(16)</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Hollywood azt tanítja, hogy az ilyen viselkedés teljesen normális és vonzó.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dirty="0" smtClean="0">
                <a:effectLst/>
                <a:latin typeface="Avenir Book"/>
                <a:ea typeface="Arial Unicode MS" panose="020B0604020202020204" pitchFamily="34" charset="-128"/>
              </a:rPr>
              <a:t>Öt dolog, amire a „Szürke ötven árnyalata” tanít: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rPr>
              <a:t>Az érzelmek megvásárolhatók, és minél több pénzt költenek rá, annál nagyobb kontrollra lehet szert tenni egy kapcsolatban.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rPr>
              <a:t>A kontrolláló, irányító viselkedés a szeretet gesztusa. A birtoklás is a szeretet kifejezése, különösen, ha manipulációról van szó.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rPr>
              <a:t>Romantikus dolog figyelmen kívül hagyni mások fájdalmát a saját örömünk érdekében.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rPr>
              <a:t>Elfogadható fegyverként használni a szexet. A kényszerítés, az erőszakolás nem annyira bántalmazó, hanem inkább a vágy kifejezője.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rPr>
              <a:t>A gazdagság és a siker, súlyosan sérült múlttal párosulva feljogosít egy bántalmazó jellegű kapcsolatra. Az erőszakszerű kapcsolat elfogadását jelenti, még, ha az évtized „szerelmes regényének” kiáltották is ki.</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16</a:t>
            </a:fld>
            <a:endParaRPr lang="en-US"/>
          </a:p>
        </p:txBody>
      </p:sp>
    </p:spTree>
    <p:extLst>
      <p:ext uri="{BB962C8B-B14F-4D97-AF65-F5344CB8AC3E}">
        <p14:creationId xmlns:p14="http://schemas.microsoft.com/office/powerpoint/2010/main" val="208129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538135"/>
                </a:solidFill>
                <a:effectLst/>
                <a:latin typeface="Avenir Book"/>
                <a:ea typeface="Arial Unicode MS" panose="020B0604020202020204" pitchFamily="34" charset="-128"/>
              </a:rPr>
              <a:t>SZENVEDÉS: Depresszió. szégyen és leépülés </a:t>
            </a:r>
            <a:r>
              <a:rPr lang="hu-HU" sz="1200" dirty="0" smtClean="0">
                <a:effectLst/>
                <a:latin typeface="Avenir Book"/>
                <a:ea typeface="Arial Unicode MS" panose="020B0604020202020204" pitchFamily="34" charset="-128"/>
              </a:rPr>
              <a:t>(17)</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használata személyiségromboló.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17</a:t>
            </a:fld>
            <a:endParaRPr lang="en-US"/>
          </a:p>
        </p:txBody>
      </p:sp>
    </p:spTree>
    <p:extLst>
      <p:ext uri="{BB962C8B-B14F-4D97-AF65-F5344CB8AC3E}">
        <p14:creationId xmlns:p14="http://schemas.microsoft.com/office/powerpoint/2010/main" val="220889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C00000"/>
                </a:solidFill>
                <a:effectLst/>
                <a:latin typeface="Avenir Book"/>
                <a:ea typeface="Arial Unicode MS" panose="020B0604020202020204" pitchFamily="34" charset="-128"/>
              </a:rPr>
              <a:t>Az érzelmi következmények </a:t>
            </a:r>
            <a:r>
              <a:rPr lang="hu-HU" sz="1200" dirty="0" smtClean="0">
                <a:effectLst/>
                <a:latin typeface="Avenir Book"/>
                <a:ea typeface="Arial Unicode MS" panose="020B0604020202020204" pitchFamily="34" charset="-128"/>
              </a:rPr>
              <a:t>(18)</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dirty="0" smtClean="0">
                <a:effectLst/>
                <a:latin typeface="Avenir Book"/>
                <a:ea typeface="Arial Unicode MS" panose="020B0604020202020204" pitchFamily="34" charset="-128"/>
              </a:rPr>
              <a:t>Elszigetelődés és szégyenkezés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működési zavaron kívül, amit a pornó visz a tinédzser életébe, még el is szigeteli őt. A magányosság érzése gyakran készteti az embert, hogy pornóval gyógyítsa azt. A film megnézése után pedig még erősebben tör rá a magány.  A „Journal of Sex and Marital </a:t>
            </a:r>
            <a:r>
              <a:rPr lang="hu-HU" sz="1200" dirty="0" err="1" smtClean="0">
                <a:effectLst/>
                <a:latin typeface="Avenir Book"/>
                <a:ea typeface="Arial Unicode MS" panose="020B0604020202020204" pitchFamily="34" charset="-128"/>
              </a:rPr>
              <a:t>Therapy</a:t>
            </a:r>
            <a:r>
              <a:rPr lang="hu-HU" sz="1200" dirty="0" smtClean="0">
                <a:effectLst/>
                <a:latin typeface="Avenir Book"/>
                <a:ea typeface="Arial Unicode MS" panose="020B0604020202020204" pitchFamily="34" charset="-128"/>
              </a:rPr>
              <a:t>” (Szexuális és házassági terápia) magazinban a közelmúltban megjelent tanulmány szerint igen szoros az összefüggés a magányosság és a pornográfia használata között. Egyszerűen szólva, sokkal valószínűbb, hogy rendszeresen használ pornót, az, aki magányos.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Nehéz kideríteni, melyik következik be először, mert a pornó és a magányosság kölcsönösen felerősítik egymást. A pornográfia elszigetelődéshez vezet, az elszigetelődés pedig a pornó használatához. Nem csoda, hogy a pornóhasználók gyakrabban számolnak be magányosságról. A </a:t>
            </a:r>
            <a:r>
              <a:rPr lang="hu-HU" sz="1200" dirty="0" err="1" smtClean="0">
                <a:effectLst/>
                <a:latin typeface="Avenir Book"/>
                <a:ea typeface="Arial Unicode MS" panose="020B0604020202020204" pitchFamily="34" charset="-128"/>
              </a:rPr>
              <a:t>szexfüggőség</a:t>
            </a:r>
            <a:r>
              <a:rPr lang="hu-HU" sz="1200" dirty="0" smtClean="0">
                <a:effectLst/>
                <a:latin typeface="Avenir Book"/>
                <a:ea typeface="Arial Unicode MS" panose="020B0604020202020204" pitchFamily="34" charset="-128"/>
              </a:rPr>
              <a:t> intimitási zavar. Vonzóbbá válik számára a pornó hamis intimitása, ha valakinek az életében kevesebb kötődés és valódi intimitás van.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dirty="0" smtClean="0">
                <a:effectLst/>
                <a:latin typeface="Avenir Book"/>
                <a:ea typeface="Arial Unicode MS" panose="020B0604020202020204" pitchFamily="34" charset="-128"/>
              </a:rPr>
              <a:t>A hamis intimitás és a magányosság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a:t>
            </a:r>
            <a:r>
              <a:rPr lang="hu-HU" sz="1200" dirty="0" err="1" smtClean="0">
                <a:effectLst/>
                <a:latin typeface="Avenir Book"/>
                <a:ea typeface="Arial Unicode MS" panose="020B0604020202020204" pitchFamily="34" charset="-128"/>
              </a:rPr>
              <a:t>szexfantáziák</a:t>
            </a:r>
            <a:r>
              <a:rPr lang="hu-HU" sz="1200" dirty="0" smtClean="0">
                <a:effectLst/>
                <a:latin typeface="Avenir Book"/>
                <a:ea typeface="Arial Unicode MS" panose="020B0604020202020204" pitchFamily="34" charset="-128"/>
              </a:rPr>
              <a:t> által szoros kapcsolatot érezhet, amikor valaki elszigetelődik a valódi emberektől. A pornográfia olyan virtuális teret nyújt, ahová belépve azt érezheti, hogy mások elfogadják és vágynak rá. A pornó hamis intimitást biztosít, ami a puszta szexuális élvezeten túl is vonzóvá teszi. Még fogékonyabbá tehet a mesterséges intimitásra, ha valakinek a családjában kisgyermekkorában hiányzott az intimitás. Az elszigeteltség még nagyobb óhajt teremt az emberekben az intimitásra. Sajnálatos módon a mai fiatalabb generációk az USA történek legmagányosabb fiataljai. Egy friss tanulmány szerint az „Ezredfordulósok” (1977-94 között születettek) 30%-a magányosnak vallja magát, és 22%-uknak még barátai sincsenek. A </a:t>
            </a:r>
            <a:r>
              <a:rPr lang="hu-HU" sz="1200" dirty="0" err="1" smtClean="0">
                <a:effectLst/>
                <a:latin typeface="Avenir Book"/>
                <a:ea typeface="Arial Unicode MS" panose="020B0604020202020204" pitchFamily="34" charset="-128"/>
              </a:rPr>
              <a:t>Z-generáció</a:t>
            </a:r>
            <a:r>
              <a:rPr lang="hu-HU" sz="1200" dirty="0" smtClean="0">
                <a:effectLst/>
                <a:latin typeface="Avenir Book"/>
                <a:ea typeface="Arial Unicode MS" panose="020B0604020202020204" pitchFamily="34" charset="-128"/>
              </a:rPr>
              <a:t> fiataljai (1995-2015 között születettek) pedig még ennél is magányosabbak.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dirty="0" smtClean="0">
                <a:effectLst/>
                <a:latin typeface="Avenir Book"/>
                <a:ea typeface="Arial Unicode MS" panose="020B0604020202020204" pitchFamily="34" charset="-128"/>
              </a:rPr>
              <a:t>Letargia és depresszió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pornó használata mesterségesen megemeli a dopaminszintet. Ebből következik, hogy a pornóhasználók dopamin-igénye magasabb a normálisnál. Az „elszállás” nélkül pedig depresszióssá, motiválatlanná és antiszociálissá válhatnak. Tény, hogy ezek az érzések még gyakoribb pornónézésre ösztönzik őket, mint a nem függőket. Ha a függő agya már hozzászokott a természetellenes stimulációhoz, már nem tudja úgy élvezni az élet egyszerű örömeit, mint </a:t>
            </a:r>
            <a:r>
              <a:rPr lang="hu-HU" sz="1200" dirty="0" err="1" smtClean="0">
                <a:effectLst/>
                <a:latin typeface="Avenir Book"/>
                <a:ea typeface="Arial Unicode MS" panose="020B0604020202020204" pitchFamily="34" charset="-128"/>
              </a:rPr>
              <a:t>annakelőtte</a:t>
            </a:r>
            <a:r>
              <a:rPr lang="hu-HU" sz="1200" dirty="0" smtClean="0">
                <a:effectLst/>
                <a:latin typeface="Avenir Book"/>
                <a:ea typeface="Arial Unicode MS" panose="020B0604020202020204" pitchFamily="34" charset="-128"/>
              </a:rPr>
              <a:t>. Unatkozni kezd és elszakad azoktól a dolgoktól, amelyekben korábban örömét lelte.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pornó kémiai függőséget alakít ki az agyban. Egyeseknél ez csak gyenge hatás, másoknál azonban meghatározó lehet. Különösen a tinédzsereknél.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18</a:t>
            </a:fld>
            <a:endParaRPr lang="en-US"/>
          </a:p>
        </p:txBody>
      </p:sp>
    </p:spTree>
    <p:extLst>
      <p:ext uri="{BB962C8B-B14F-4D97-AF65-F5344CB8AC3E}">
        <p14:creationId xmlns:p14="http://schemas.microsoft.com/office/powerpoint/2010/main" val="58347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2400" b="1" cap="small" dirty="0" smtClean="0">
                <a:solidFill>
                  <a:srgbClr val="C00000"/>
                </a:solidFill>
                <a:effectLst/>
                <a:latin typeface="Avenir Book"/>
                <a:ea typeface="Arial Unicode MS" panose="020B0604020202020204" pitchFamily="34" charset="-128"/>
              </a:rPr>
              <a:t>Párkapcsolati következmények </a:t>
            </a:r>
            <a:r>
              <a:rPr lang="hu-HU" sz="2000" dirty="0" smtClean="0">
                <a:effectLst/>
                <a:latin typeface="Avenir Book"/>
                <a:ea typeface="Arial Unicode MS" panose="020B0604020202020204" pitchFamily="34" charset="-128"/>
              </a:rPr>
              <a:t>(19)</a:t>
            </a:r>
            <a:endParaRPr lang="hu-HU" sz="2400" dirty="0" smtClean="0">
              <a:effectLst/>
              <a:latin typeface="Times New Roman" panose="02020603050405020304" pitchFamily="18" charset="0"/>
              <a:ea typeface="Arial Unicode MS" panose="020B0604020202020204" pitchFamily="34" charset="-128"/>
            </a:endParaRPr>
          </a:p>
          <a:p>
            <a:pPr>
              <a:spcAft>
                <a:spcPts val="0"/>
              </a:spcAft>
            </a:pPr>
            <a:r>
              <a:rPr lang="hu-HU" sz="2000" dirty="0" smtClean="0">
                <a:effectLst/>
                <a:latin typeface="Avenir Book"/>
                <a:ea typeface="Arial Unicode MS" panose="020B0604020202020204" pitchFamily="34" charset="-128"/>
              </a:rPr>
              <a:t>A pornográfia nyíltan, puszta valóságában, használható, kihasználható és eldobható tárgyként mutatja be az emberi testet. Ez a valódi kapcsolatok kiforgatott, meghamisított, hazug bemutatása a fogyasztóknak. Az agresszió és az eltúlzott teljesítmény kihangsúlyozásával minden valódi szenvedélyt, szeretetet és intimitást nélkülöző fizikai cselekményt mutat be. Végül pedig, a fogyasztó számára sokkoló versenysport látványává válik a szex. </a:t>
            </a:r>
            <a:endParaRPr lang="hu-HU" sz="2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Arial" panose="020B0604020202020204" pitchFamily="34" charset="0"/>
              <a:buChar char="•"/>
            </a:pPr>
            <a:r>
              <a:rPr lang="hu-HU" sz="2000" dirty="0" smtClean="0">
                <a:effectLst/>
                <a:latin typeface="Avenir Book"/>
                <a:ea typeface="Arial Unicode MS" panose="020B0604020202020204" pitchFamily="34" charset="-128"/>
                <a:cs typeface="Times New Roman" panose="02020603050405020304" pitchFamily="18" charset="0"/>
              </a:rPr>
              <a:t>A pornográfia használata több, mint 300%-kal növeli a házassági hűtlenség előfordulását. </a:t>
            </a:r>
            <a:endParaRPr lang="hu-HU" sz="2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2000" dirty="0" smtClean="0">
                <a:effectLst/>
                <a:latin typeface="Avenir Book"/>
                <a:ea typeface="Arial Unicode MS" panose="020B0604020202020204" pitchFamily="34" charset="-128"/>
                <a:cs typeface="Times New Roman" panose="02020603050405020304" pitchFamily="18" charset="0"/>
              </a:rPr>
              <a:t>A „szexfüggőnek” nevezett emberek 40%-a elveszíti házastársát, 58 %-uk jelentős anyagi veszteséget szenved, 33% </a:t>
            </a:r>
            <a:r>
              <a:rPr lang="hu-HU" sz="2000" dirty="0" err="1" smtClean="0">
                <a:effectLst/>
                <a:latin typeface="Avenir Book"/>
                <a:ea typeface="Arial Unicode MS" panose="020B0604020202020204" pitchFamily="34" charset="-128"/>
                <a:cs typeface="Times New Roman" panose="02020603050405020304" pitchFamily="18" charset="0"/>
              </a:rPr>
              <a:t>-uk</a:t>
            </a:r>
            <a:r>
              <a:rPr lang="hu-HU" sz="2000" dirty="0" smtClean="0">
                <a:effectLst/>
                <a:latin typeface="Avenir Book"/>
                <a:ea typeface="Arial Unicode MS" panose="020B0604020202020204" pitchFamily="34" charset="-128"/>
                <a:cs typeface="Times New Roman" panose="02020603050405020304" pitchFamily="18" charset="0"/>
              </a:rPr>
              <a:t> még a munkáját is elveszíti. </a:t>
            </a:r>
            <a:endParaRPr lang="hu-HU" sz="2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2000" dirty="0" smtClean="0">
                <a:effectLst/>
                <a:latin typeface="Avenir Book"/>
                <a:ea typeface="Arial Unicode MS" panose="020B0604020202020204" pitchFamily="34" charset="-128"/>
                <a:cs typeface="Times New Roman" panose="02020603050405020304" pitchFamily="18" charset="0"/>
              </a:rPr>
              <a:t>A válások 68% </a:t>
            </a:r>
            <a:r>
              <a:rPr lang="hu-HU" sz="2000" dirty="0" err="1" smtClean="0">
                <a:effectLst/>
                <a:latin typeface="Avenir Book"/>
                <a:ea typeface="Arial Unicode MS" panose="020B0604020202020204" pitchFamily="34" charset="-128"/>
                <a:cs typeface="Times New Roman" panose="02020603050405020304" pitchFamily="18" charset="0"/>
              </a:rPr>
              <a:t>-ban</a:t>
            </a:r>
            <a:r>
              <a:rPr lang="hu-HU" sz="2000" dirty="0" smtClean="0">
                <a:effectLst/>
                <a:latin typeface="Avenir Book"/>
                <a:ea typeface="Arial Unicode MS" panose="020B0604020202020204" pitchFamily="34" charset="-128"/>
                <a:cs typeface="Times New Roman" panose="02020603050405020304" pitchFamily="18" charset="0"/>
              </a:rPr>
              <a:t> az egyik házastárs az interneten ismerkedik meg újabb partnerével, míg 56% </a:t>
            </a:r>
            <a:r>
              <a:rPr lang="hu-HU" sz="2000" dirty="0" err="1" smtClean="0">
                <a:effectLst/>
                <a:latin typeface="Avenir Book"/>
                <a:ea typeface="Arial Unicode MS" panose="020B0604020202020204" pitchFamily="34" charset="-128"/>
                <a:cs typeface="Times New Roman" panose="02020603050405020304" pitchFamily="18" charset="0"/>
              </a:rPr>
              <a:t>-ban</a:t>
            </a:r>
            <a:r>
              <a:rPr lang="hu-HU" sz="2000" dirty="0" smtClean="0">
                <a:effectLst/>
                <a:latin typeface="Avenir Book"/>
                <a:ea typeface="Arial Unicode MS" panose="020B0604020202020204" pitchFamily="34" charset="-128"/>
                <a:cs typeface="Times New Roman" panose="02020603050405020304" pitchFamily="18" charset="0"/>
              </a:rPr>
              <a:t> az egyik fél „megszállott érdeklődést” mutat a pornográf weboldalak iránt. </a:t>
            </a:r>
            <a:endParaRPr lang="hu-HU" sz="2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2000" dirty="0" smtClean="0">
                <a:effectLst/>
                <a:latin typeface="Avenir Book"/>
                <a:ea typeface="Arial Unicode MS" panose="020B0604020202020204" pitchFamily="34" charset="-128"/>
                <a:cs typeface="Times New Roman" panose="02020603050405020304" pitchFamily="18" charset="0"/>
              </a:rPr>
              <a:t>A házasságban élő pornográfia-fogyasztók nagyobb valószínűséggel érzik úgy, hogy gond van a házasságukkal, és gyakrabban szakítanak is, mint azok, akik nem néznek pornót. (</a:t>
            </a:r>
            <a:r>
              <a:rPr lang="hu-HU" sz="2000" dirty="0" err="1" smtClean="0">
                <a:effectLst/>
                <a:latin typeface="Avenir Book"/>
                <a:ea typeface="Arial Unicode MS" panose="020B0604020202020204" pitchFamily="34" charset="-128"/>
                <a:cs typeface="Times New Roman" panose="02020603050405020304" pitchFamily="18" charset="0"/>
              </a:rPr>
              <a:t>Perry</a:t>
            </a:r>
            <a:r>
              <a:rPr lang="hu-HU" sz="2000" dirty="0" smtClean="0">
                <a:effectLst/>
                <a:latin typeface="Avenir Book"/>
                <a:ea typeface="Arial Unicode MS" panose="020B0604020202020204" pitchFamily="34" charset="-128"/>
                <a:cs typeface="Times New Roman" panose="02020603050405020304" pitchFamily="18" charset="0"/>
              </a:rPr>
              <a:t>, 2020) </a:t>
            </a:r>
            <a:endParaRPr lang="hu-HU" sz="2400" dirty="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19</a:t>
            </a:fld>
            <a:endParaRPr lang="en-US"/>
          </a:p>
        </p:txBody>
      </p:sp>
    </p:spTree>
    <p:extLst>
      <p:ext uri="{BB962C8B-B14F-4D97-AF65-F5344CB8AC3E}">
        <p14:creationId xmlns:p14="http://schemas.microsoft.com/office/powerpoint/2010/main" val="269836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Nem hagyhatjuk tovább figyelmen kívül </a:t>
            </a:r>
            <a:r>
              <a:rPr lang="hu-HU" sz="1200" dirty="0" smtClean="0">
                <a:effectLst/>
                <a:latin typeface="Avenir Book"/>
                <a:ea typeface="Arial Unicode MS" panose="020B0604020202020204" pitchFamily="34" charset="-128"/>
              </a:rPr>
              <a:t>(2)</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élvezete </a:t>
            </a:r>
            <a:r>
              <a:rPr lang="hu-HU" sz="1200" dirty="0" smtClean="0">
                <a:effectLst/>
                <a:latin typeface="Avenir Book"/>
                <a:ea typeface="Arial Unicode MS" panose="020B0604020202020204" pitchFamily="34" charset="-128"/>
              </a:rPr>
              <a:t>szinte </a:t>
            </a:r>
            <a:r>
              <a:rPr lang="hu-HU" sz="1200" dirty="0" smtClean="0">
                <a:effectLst/>
                <a:latin typeface="Avenir Book"/>
                <a:ea typeface="Arial Unicode MS" panose="020B0604020202020204" pitchFamily="34" charset="-128"/>
              </a:rPr>
              <a:t>minden népesség között elterjedt. Hatással van a férfiak és nők minden korosztályára. Nem áll meg az egyház kapujában, és a családi otthonok bejáratánál sem. Az elhallgatás és szégyenkezés csak fenntartja az ártalmas körforgást. Nem hallgathatunk tovább róla!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a:t>
            </a:fld>
            <a:endParaRPr lang="en-US"/>
          </a:p>
        </p:txBody>
      </p:sp>
    </p:spTree>
    <p:extLst>
      <p:ext uri="{BB962C8B-B14F-4D97-AF65-F5344CB8AC3E}">
        <p14:creationId xmlns:p14="http://schemas.microsoft.com/office/powerpoint/2010/main" val="3064699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C00000"/>
                </a:solidFill>
                <a:effectLst/>
                <a:latin typeface="Avenir Book"/>
                <a:ea typeface="Arial Unicode MS" panose="020B0604020202020204" pitchFamily="34" charset="-128"/>
              </a:rPr>
              <a:t>Szexuális következmények </a:t>
            </a:r>
            <a:r>
              <a:rPr lang="hu-HU" sz="1200" dirty="0" smtClean="0">
                <a:effectLst/>
                <a:latin typeface="Avenir Book"/>
                <a:ea typeface="Arial Unicode MS" panose="020B0604020202020204" pitchFamily="34" charset="-128"/>
              </a:rPr>
              <a:t>(20)</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cs typeface="Times New Roman" panose="02020603050405020304" pitchFamily="18" charset="0"/>
              </a:rPr>
              <a:t>Valójában elfordul a természetes intimitástól az, aki hozzászokik a pornó hatására való önkielégítéshez.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cs typeface="Times New Roman" panose="02020603050405020304" pitchFamily="18" charset="0"/>
              </a:rPr>
              <a:t>A pornó nézése közben a felhasználó teljes mértékben irányíthatja szexuális élményét.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cs typeface="Times New Roman" panose="02020603050405020304" pitchFamily="18" charset="0"/>
              </a:rPr>
              <a:t>A pornóhasználó elvárja, hogy partnere mindig azonnal készen álljon az aktusra.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mj-lt"/>
              <a:buAutoNum type="arabicPeriod"/>
            </a:pPr>
            <a:r>
              <a:rPr lang="hu-HU" sz="1200" dirty="0" smtClean="0">
                <a:effectLst/>
                <a:latin typeface="Avenir Book"/>
                <a:ea typeface="Arial Unicode MS" panose="020B0604020202020204" pitchFamily="34" charset="-128"/>
                <a:cs typeface="Times New Roman" panose="02020603050405020304" pitchFamily="18" charset="0"/>
              </a:rPr>
              <a:t>Egyes pornóhasználók úgy vélik, hogy a pornográfia rendben van, ha nem tartalmaz szexuális cselekményeket és csak az önkielégítésre ösztönöz. </a:t>
            </a:r>
            <a:endParaRPr lang="hu-HU" sz="1400" dirty="0">
              <a:effectLst/>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20</a:t>
            </a:fld>
            <a:endParaRPr lang="en-US"/>
          </a:p>
        </p:txBody>
      </p:sp>
    </p:spTree>
    <p:extLst>
      <p:ext uri="{BB962C8B-B14F-4D97-AF65-F5344CB8AC3E}">
        <p14:creationId xmlns:p14="http://schemas.microsoft.com/office/powerpoint/2010/main" val="185961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Matt története </a:t>
            </a:r>
            <a:r>
              <a:rPr lang="hu-HU" sz="1200" dirty="0" smtClean="0">
                <a:effectLst/>
                <a:latin typeface="Avenir Book"/>
                <a:ea typeface="Arial Unicode MS" panose="020B0604020202020204" pitchFamily="34" charset="-128"/>
              </a:rPr>
              <a:t>(21)</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Játsszdd le a videót és tegyél fel néhány kapcsolódó kérdést!  </a:t>
            </a:r>
            <a:endParaRPr lang="hu-HU" sz="1400" dirty="0" smtClean="0">
              <a:effectLst/>
              <a:latin typeface="Times New Roman" panose="02020603050405020304" pitchFamily="18" charset="0"/>
              <a:ea typeface="Arial Unicode MS" panose="020B0604020202020204" pitchFamily="34" charset="-128"/>
            </a:endParaRPr>
          </a:p>
          <a:p>
            <a:r>
              <a:rPr lang="hu-HU" sz="1200" u="sng" dirty="0" smtClean="0">
                <a:solidFill>
                  <a:srgbClr val="2F5496"/>
                </a:solidFill>
                <a:effectLst/>
                <a:latin typeface="Avenir Book"/>
                <a:ea typeface="Arial Unicode MS" panose="020B0604020202020204" pitchFamily="34" charset="-128"/>
                <a:cs typeface="Times New Roman" panose="02020603050405020304" pitchFamily="18" charset="0"/>
                <a:hlinkClick r:id="rId3"/>
              </a:rPr>
              <a:t>https://www.youtube.com/watch?v=dbYWKVAeu6Y</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21</a:t>
            </a:fld>
            <a:endParaRPr lang="en-US"/>
          </a:p>
        </p:txBody>
      </p:sp>
    </p:spTree>
    <p:extLst>
      <p:ext uri="{BB962C8B-B14F-4D97-AF65-F5344CB8AC3E}">
        <p14:creationId xmlns:p14="http://schemas.microsoft.com/office/powerpoint/2010/main" val="36211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C00000"/>
                </a:solidFill>
                <a:effectLst/>
                <a:latin typeface="Avenir Book"/>
                <a:ea typeface="Arial Unicode MS" panose="020B0604020202020204" pitchFamily="34" charset="-128"/>
              </a:rPr>
              <a:t>A lélektani következmények </a:t>
            </a:r>
            <a:r>
              <a:rPr lang="hu-HU" sz="1200" dirty="0" smtClean="0">
                <a:effectLst/>
                <a:latin typeface="Avenir Book"/>
                <a:ea typeface="Arial Unicode MS" panose="020B0604020202020204" pitchFamily="34" charset="-128"/>
              </a:rPr>
              <a:t>(21)</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dirty="0" smtClean="0">
                <a:effectLst/>
                <a:latin typeface="Avenir Book"/>
                <a:ea typeface="Arial Unicode MS" panose="020B0604020202020204" pitchFamily="34" charset="-128"/>
              </a:rPr>
              <a:t>Írta: </a:t>
            </a:r>
            <a:r>
              <a:rPr lang="hu-HU" sz="1200" b="1" dirty="0" err="1" smtClean="0">
                <a:effectLst/>
                <a:latin typeface="Avenir Book"/>
                <a:ea typeface="Arial Unicode MS" panose="020B0604020202020204" pitchFamily="34" charset="-128"/>
              </a:rPr>
              <a:t>Nate</a:t>
            </a:r>
            <a:r>
              <a:rPr lang="hu-HU" sz="1200" b="1" dirty="0" smtClean="0">
                <a:effectLst/>
                <a:latin typeface="Avenir Book"/>
                <a:ea typeface="Arial Unicode MS" panose="020B0604020202020204" pitchFamily="34" charset="-128"/>
              </a:rPr>
              <a:t> </a:t>
            </a:r>
            <a:r>
              <a:rPr lang="hu-HU" sz="1200" b="1" dirty="0" err="1" smtClean="0">
                <a:effectLst/>
                <a:latin typeface="Avenir Book"/>
                <a:ea typeface="Arial Unicode MS" panose="020B0604020202020204" pitchFamily="34" charset="-128"/>
              </a:rPr>
              <a:t>Danser</a:t>
            </a:r>
            <a:r>
              <a:rPr lang="hu-HU" sz="1200" dirty="0" smtClean="0">
                <a:effectLst/>
                <a:latin typeface="Avenir Book"/>
                <a:ea typeface="Arial Unicode MS" panose="020B0604020202020204" pitchFamily="34" charset="-128"/>
              </a:rPr>
              <a:t>, A „Tiszta élet” Missziós Szolgálat igazgatója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pornográfiahasználat ártatlansága mellett érvelők egyik általános állítása az, hogy csupán arra a személyre hat, aki él vele. Bizonyos szempontból ez ma még hihetőbb, mint valaha. Manapság egy férfi annyi pornóhoz férhet hozzá a saját hálószobájában, amennyihez csak akar. Nem kockáztatja, hogy megszégyenül a családja előtt, ha felnőtt-magazint vásárol a közértben, vagy elbújik egy pornómoziban, ahol valaki felismerheti.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Ésszerűnek tűnik tehát a kérdés: „Vajon, nem csupán rám tartozik?” A fizikai életnek azonban, ugyanúgy, mint a szellemi életnek vannak megváltoztathatatlan törvényei. Az igazság a következő: ha valaki leugrik egy szikláról, nem tudja megakadályozni, hogy a teste földet érjen. Ugyanígy a pornográfiát néző sem tudja megakadályozni, hogy negatív hatással legyen másokra.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fogyasztói két főbb területen gyakorolnak hatást másokra. Az egyiken közvetlen, a másikon indirekt módon.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100" b="1" dirty="0" smtClean="0">
                <a:effectLst/>
                <a:latin typeface="Avenir Book"/>
                <a:ea typeface="Arial Unicode MS" panose="020B0604020202020204" pitchFamily="34" charset="-128"/>
              </a:rPr>
              <a:t>Ki mint vet, úgy arat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Pál apostol azt tanácsolta az </a:t>
            </a:r>
            <a:r>
              <a:rPr lang="hu-HU" sz="1200" dirty="0" err="1" smtClean="0">
                <a:effectLst/>
                <a:latin typeface="Avenir Book"/>
                <a:ea typeface="Arial Unicode MS" panose="020B0604020202020204" pitchFamily="34" charset="-128"/>
              </a:rPr>
              <a:t>efézusi</a:t>
            </a:r>
            <a:r>
              <a:rPr lang="hu-HU" sz="1200" dirty="0" smtClean="0">
                <a:effectLst/>
                <a:latin typeface="Avenir Book"/>
                <a:ea typeface="Arial Unicode MS" panose="020B0604020202020204" pitchFamily="34" charset="-128"/>
              </a:rPr>
              <a:t> gyülekezetnek, hogy hagyjanak fel régebbi életmódjukkal, mert az „romlott volt, az álnok vágyaik miatt” (</a:t>
            </a:r>
            <a:r>
              <a:rPr lang="hu-HU" sz="1200" dirty="0" err="1" smtClean="0">
                <a:effectLst/>
                <a:latin typeface="Avenir Book"/>
                <a:ea typeface="Arial Unicode MS" panose="020B0604020202020204" pitchFamily="34" charset="-128"/>
              </a:rPr>
              <a:t>Eféz</a:t>
            </a:r>
            <a:r>
              <a:rPr lang="hu-HU" sz="1200" dirty="0" smtClean="0">
                <a:effectLst/>
                <a:latin typeface="Avenir Book"/>
                <a:ea typeface="Arial Unicode MS" panose="020B0604020202020204" pitchFamily="34" charset="-128"/>
              </a:rPr>
              <a:t> 4:17-19). A </a:t>
            </a:r>
            <a:r>
              <a:rPr lang="hu-HU" sz="1200" dirty="0" err="1" smtClean="0">
                <a:effectLst/>
                <a:latin typeface="Avenir Book"/>
                <a:ea typeface="Arial Unicode MS" panose="020B0604020202020204" pitchFamily="34" charset="-128"/>
              </a:rPr>
              <a:t>galátziai</a:t>
            </a:r>
            <a:r>
              <a:rPr lang="hu-HU" sz="1200" dirty="0" smtClean="0">
                <a:effectLst/>
                <a:latin typeface="Avenir Book"/>
                <a:ea typeface="Arial Unicode MS" panose="020B0604020202020204" pitchFamily="34" charset="-128"/>
              </a:rPr>
              <a:t> gyülekezetnek is azt tanácsolta, hogy szorgalmasan harcoljanak a test kívánságai ellen: „Mert aki vet az ő testének, a testből arat veszedelmet; aki pedig vet a léleknek, a lélekből arat örök életet.  (Galata 6:8).</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Amikor valaki a pornográfia nézésével az alacsonyabb természetének vet, következésképpen nagyfokú erkölcsi romlást fog aratni a lelkiéletében is. Egyesek az ingerlékenység és gorombaság termését aratják. Mások általános fásultságot az élet iránt, és semmi egészséges érdeklődést nem mutatnak arra, hogy vigyázzanak magukra, vagy teljesítsék kötelezettségeiket. Megint mások a depresszió, a szorongás, vagy étkezési zavarok gyümölcsét szüretelik.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Nem nehéz belátni, hogyan hat mindez másokra. Ha bármi nem úgy megy otthon, ahogyan Ken szeretné, odacsap a feleségére, vagy gyermekeire. </a:t>
            </a:r>
            <a:r>
              <a:rPr lang="hu-HU" sz="1200" dirty="0" err="1" smtClean="0">
                <a:effectLst/>
                <a:latin typeface="Avenir Book"/>
                <a:ea typeface="Arial Unicode MS" panose="020B0604020202020204" pitchFamily="34" charset="-128"/>
              </a:rPr>
              <a:t>Jeremy</a:t>
            </a:r>
            <a:r>
              <a:rPr lang="hu-HU" sz="1200" dirty="0" smtClean="0">
                <a:effectLst/>
                <a:latin typeface="Avenir Book"/>
                <a:ea typeface="Arial Unicode MS" panose="020B0604020202020204" pitchFamily="34" charset="-128"/>
              </a:rPr>
              <a:t> a napi öt óra pornónézésével elherdálja a pénzt, amit a szülei az egyetemi tandíjára gyűjtöttek neki. Ellógja az előadásokat, alig teljesíti a vizsgákat és elfelejti kifizetni a számláit. Lina a pornó csapdájába esett és egyre depressziósabb lesz. Kövérnek érzi magát a filmekben látott nőkhöz képest, ezért minden étkezés után meghánytatja magát. A barátai nagyon aggódnak érte és folyamatosan azon tanakodnak, hogyan segíthetnének rajta.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rabságába esett emberek gyakran nem veszik észre a személyiségükben, érzelmi életükben és jellemükben bekövetkezett változásokat. Még akkor is szenvednek a következmények kínjaitól, ha mások nem tudják felismerni a probléma forrását.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100" b="1" dirty="0" smtClean="0">
                <a:effectLst/>
                <a:latin typeface="Avenir Book"/>
                <a:ea typeface="Arial Unicode MS" panose="020B0604020202020204" pitchFamily="34" charset="-128"/>
              </a:rPr>
              <a:t>Hacsak nem maradtok a szőlőtőn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Bár kevésbé közvetlen a másik mód, amivel a pornográfia-függők másokra hatnak, ugyanannyira romboló. Ahogy a pornográfia erkölcsi romlásba viszi a férfi jellemét, azt is megakadályozza, hogy azzá váljon, akivé válnia kellene.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Isten igéje azt mondja nekünk, hogy: </a:t>
            </a:r>
            <a:r>
              <a:rPr lang="hu-HU" sz="1200" i="1" dirty="0" smtClean="0">
                <a:effectLst/>
                <a:latin typeface="Avenir Book"/>
                <a:ea typeface="Arial Unicode MS" panose="020B0604020202020204" pitchFamily="34" charset="-128"/>
              </a:rPr>
              <a:t>„Mert az Ő alkotása vagyunk, teremtetvén Általa a Krisztus Jézusban jó cselekedetekre, amelyeket előre elkészített az Isten, hogy azokban járjunk.”</a:t>
            </a:r>
            <a:r>
              <a:rPr lang="hu-HU" sz="1200" dirty="0" smtClean="0">
                <a:effectLst/>
                <a:latin typeface="Avenir Book"/>
                <a:ea typeface="Arial Unicode MS" panose="020B0604020202020204" pitchFamily="34" charset="-128"/>
              </a:rPr>
              <a:t>  (</a:t>
            </a:r>
            <a:r>
              <a:rPr lang="hu-HU" sz="1200" dirty="0" err="1" smtClean="0">
                <a:effectLst/>
                <a:latin typeface="Avenir Book"/>
                <a:ea typeface="Arial Unicode MS" panose="020B0604020202020204" pitchFamily="34" charset="-128"/>
              </a:rPr>
              <a:t>Eféz</a:t>
            </a:r>
            <a:r>
              <a:rPr lang="hu-HU" sz="1200" dirty="0" smtClean="0">
                <a:effectLst/>
                <a:latin typeface="Avenir Book"/>
                <a:ea typeface="Arial Unicode MS" panose="020B0604020202020204" pitchFamily="34" charset="-128"/>
              </a:rPr>
              <a:t> 2:10) Jézus pedig a következőket mondta erről: „</a:t>
            </a:r>
            <a:r>
              <a:rPr lang="hu-HU" sz="1200" i="1" dirty="0" smtClean="0">
                <a:effectLst/>
                <a:latin typeface="Avenir Book"/>
                <a:ea typeface="Arial Unicode MS" panose="020B0604020202020204" pitchFamily="34" charset="-128"/>
              </a:rPr>
              <a:t>Miképpen a szőlővessző nem teremhet gyümölcsöt magától, hanemha a szőlőtőkén marad; akképpen ti sem, hanemha én bennem maradtok.”</a:t>
            </a:r>
            <a:r>
              <a:rPr lang="hu-HU" sz="1200" dirty="0" smtClean="0">
                <a:effectLst/>
                <a:latin typeface="Avenir Book"/>
                <a:ea typeface="Arial Unicode MS" panose="020B0604020202020204" pitchFamily="34" charset="-128"/>
              </a:rPr>
              <a:t> (János 15:4)</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Az az ember, aki rendszeresen a pornográfiába merül, elvágja magát Jézus, a Mennyei szőlőtőke befolyásától. Még akkor is nagyon beteg az illető, ha még nem halt meg teljesen szellemileg. Ez a fajta lelki betegség mindig hátráltatja az embert abban a munkában, amire Krisztus elhívta őt.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pornográfia megöli Isten iránti szenvedélyünket. Elpusztítja a lelki igazságok megértésének képességét. Kiöli a vágyunkat, hogy Isten országáért áldozzuk magunkat. Eltorzítja a nézőpontunkat, kifordítva látjuk a jót és a rosszat.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i="1" u="sng" dirty="0" smtClean="0">
                <a:effectLst/>
                <a:latin typeface="Avenir Book"/>
                <a:ea typeface="Arial Unicode MS" panose="020B0604020202020204" pitchFamily="34" charset="-128"/>
              </a:rPr>
              <a:t>„A titkos bűnök és a romlott befolyások végül ellopják azt az erőt, amelynek mindenki számára elérhetőnek kellene lennie, aki a Földön Isten munkáját végzi.”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en-US"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Ki tudja, hány férfi munkája hiúsult meg a pornográfia használata miatt, akiket a helyi gyülekezet munkájába hívtak el? Tisztátalan életük miatti szégyenükben úgy érzik, alkalmatlanok a szolgálatra.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Hány apa nem képes helyesen vezetni gyermekeit és feleségét a titkos bűnei miatt? Szeretnének tanítani és irányítani, de a tiszta lelkiismeretből fakadó bátorságot aláássa a személyes győzelem hiánya. Üres a lelki vezető helye az otthonukban, vagy helytelenül a feleségük tölti be azt. Ezért gyermekeik lelki és erkölcsi jellemét a kortársak, a környező perverz kultúra és saját romlott természetük formálja.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Hány, meg hány fiatalember, ifjú lány és asszony kapott elhívást, hogy álljanak ki az igazságért az iskolában, vagy a munkahelyükön, ám erkölcsük annyira megromlott, hogy nincsen valódi bizonyságuk Krisztusról és az Ő igazságáról?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Másrészt hivatalos szolgálatot végzők is vannak, akik a pornográfia vonzásába keverednek. Nekik meg kell vizsgálniuk szolgálatuk motivációit. Bár Isten dönthet úgy, hogy szolgálatuk által megáld másokat, de egészen biztosan eljön az idő, amikor leleplezi, vagy egyszerűen mellőzi őket. A titkos bűnök és romlott befolyások végül ellopják azt az erőt, amivel mindenkinek rendelkeznie kellene, aki a Földön Isten munkáját végzi.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100" b="1" dirty="0" smtClean="0">
                <a:effectLst/>
                <a:latin typeface="Avenir Book"/>
                <a:ea typeface="Arial Unicode MS" panose="020B0604020202020204" pitchFamily="34" charset="-128"/>
              </a:rPr>
              <a:t>Ha valakire már hatott a pornográfia</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Vitathatatlan és egyszerűen kiszámíthatatlan a pornóhasználó ember hatása a környezetére. Viszont az az igazság, hogy még ha el is tudja kerülni a környezetére gyakorolt negatív hatást, van Valaki, akire már hatott a bűne.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t>
            </a:r>
            <a:r>
              <a:rPr lang="hu-HU" sz="1200" i="1" dirty="0" smtClean="0">
                <a:effectLst/>
                <a:latin typeface="Avenir Book"/>
                <a:ea typeface="Arial Unicode MS" panose="020B0604020202020204" pitchFamily="34" charset="-128"/>
              </a:rPr>
              <a:t>És ő megsebesíttetett bűneinkért, megrontatott a mi vétkeinkért, békességünknek büntetése rajta van, és az ő sebeivel </a:t>
            </a:r>
            <a:r>
              <a:rPr lang="hu-HU" sz="1200" i="1" dirty="0" err="1" smtClean="0">
                <a:effectLst/>
                <a:latin typeface="Avenir Book"/>
                <a:ea typeface="Arial Unicode MS" panose="020B0604020202020204" pitchFamily="34" charset="-128"/>
              </a:rPr>
              <a:t>gyógyulánk</a:t>
            </a:r>
            <a:r>
              <a:rPr lang="hu-HU" sz="1200" i="1" dirty="0" smtClean="0">
                <a:effectLst/>
                <a:latin typeface="Avenir Book"/>
                <a:ea typeface="Arial Unicode MS" panose="020B0604020202020204" pitchFamily="34" charset="-128"/>
              </a:rPr>
              <a:t> meg.”</a:t>
            </a:r>
            <a:r>
              <a:rPr lang="hu-HU" sz="1200" dirty="0" smtClean="0">
                <a:effectLst/>
                <a:latin typeface="Avenir Book"/>
                <a:ea typeface="Arial Unicode MS" panose="020B0604020202020204" pitchFamily="34" charset="-128"/>
              </a:rPr>
              <a:t> (</a:t>
            </a:r>
            <a:r>
              <a:rPr lang="hu-HU" sz="1200" dirty="0" err="1" smtClean="0">
                <a:effectLst/>
                <a:latin typeface="Avenir Book"/>
                <a:ea typeface="Arial Unicode MS" panose="020B0604020202020204" pitchFamily="34" charset="-128"/>
              </a:rPr>
              <a:t>Ézsa</a:t>
            </a:r>
            <a:r>
              <a:rPr lang="hu-HU" sz="1200" dirty="0" smtClean="0">
                <a:effectLst/>
                <a:latin typeface="Avenir Book"/>
                <a:ea typeface="Arial Unicode MS" panose="020B0604020202020204" pitchFamily="34" charset="-128"/>
              </a:rPr>
              <a:t> 53:5)</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Jézust, Isten szelíd Bárányát terhelték bűneink. A Szentírás világos tanítás </a:t>
            </a:r>
            <a:r>
              <a:rPr lang="hu-HU" sz="1200" dirty="0" err="1" smtClean="0">
                <a:effectLst/>
                <a:latin typeface="Avenir Book"/>
                <a:ea typeface="Arial Unicode MS" panose="020B0604020202020204" pitchFamily="34" charset="-128"/>
              </a:rPr>
              <a:t>szeritnt</a:t>
            </a:r>
            <a:r>
              <a:rPr lang="hu-HU" sz="1200" dirty="0" smtClean="0">
                <a:effectLst/>
                <a:latin typeface="Avenir Book"/>
                <a:ea typeface="Arial Unicode MS" panose="020B0604020202020204" pitchFamily="34" charset="-128"/>
              </a:rPr>
              <a:t> az emberiség bűneinek közvetlen következménye, hogy Jézus Krisztust ütötték-verték, sebezték és kínozták meg, és Őt adták a római kereszthalálra. Bűneink a végleges pusztulásra kárhoztatnak bennünket. Mivel azonban Isten nem volt hajlandó mindnyájunkat egyszerűen örökre elpusztítani, úgy döntött, hogy a Fia fogja elviselni a szörnyű kínokat helyettünk. Ez volt az egyetlen módja, hogy Isten igazságosan megbocsáthassa bűneinket és a békesség útjára vezessen bennünket.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Mindaddig, amíg hajlamosak vagyunk azzal áltati magunkat, hogy a pornó nézése csak önmagunkra hat, sokan soha nem fogunk eléggé törődni vele, hogy valóban változtatni akarjunk. Bármennyire fájdalmas is, lássuk meg végre, hogy a pornográfia soha nem áldozat nélküli bűncselekmény. Az Úr adjon bűnbánatot mindenkinek, akinek szüksége van rá, hogy életük ne a gonoszság miatt, hanem Isten dicsőségére legyen hatással a környezetükre.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22</a:t>
            </a:fld>
            <a:endParaRPr lang="en-US"/>
          </a:p>
        </p:txBody>
      </p:sp>
    </p:spTree>
    <p:extLst>
      <p:ext uri="{BB962C8B-B14F-4D97-AF65-F5344CB8AC3E}">
        <p14:creationId xmlns:p14="http://schemas.microsoft.com/office/powerpoint/2010/main" val="311042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600" b="1" cap="small" dirty="0" smtClean="0">
                <a:effectLst/>
                <a:latin typeface="Avenir Book"/>
                <a:ea typeface="Arial Unicode MS" panose="020B0604020202020204" pitchFamily="34" charset="-128"/>
              </a:rPr>
              <a:t>A pornó mérgező szégyenérzetet okoz </a:t>
            </a:r>
            <a:r>
              <a:rPr lang="hu-HU" sz="1200" dirty="0" smtClean="0">
                <a:effectLst/>
                <a:latin typeface="Avenir Book"/>
                <a:ea typeface="Arial Unicode MS" panose="020B0604020202020204" pitchFamily="34" charset="-128"/>
              </a:rPr>
              <a:t>(23)</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Gyakori érzelmek, amelyekről a pornó rabjai beszámolnak a szégyen és a bűntudat. A szégyenkezés a legmérgezőbb. A szégyen más, mint a bűntudat. A bűntudat ezt mondja: „Valami rosszat tettem.”, míg a szégyenkezés ezt: „Rossz vagyok.”  Ez az önutálat és az értéktelenség érzése a szégyenérzet lényege. A szégyenkezés kijelenti, hogy valamilyen formában „nem vagyok elég”. Valami baj van velem. Rossz vagyok, vagy egyáltalán nem is számítok.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b="1" i="1" dirty="0" err="1" smtClean="0">
                <a:effectLst/>
                <a:latin typeface="Avenir Book"/>
                <a:ea typeface="Arial Unicode MS" panose="020B0604020202020204" pitchFamily="34" charset="-128"/>
              </a:rPr>
              <a:t>Brene</a:t>
            </a:r>
            <a:r>
              <a:rPr lang="hu-HU" sz="1200" b="1" i="1" dirty="0" smtClean="0">
                <a:effectLst/>
                <a:latin typeface="Avenir Book"/>
                <a:ea typeface="Arial Unicode MS" panose="020B0604020202020204" pitchFamily="34" charset="-128"/>
              </a:rPr>
              <a:t> Brown szégyenkezéssel foglalkozó kutató szerint: „A szégyenkezés rendkívül fájdalmas érzés, vagy tapasztalat, amikor úgy érezzük, nem vagyunk méltók az elfogadásra és kötődésre, mert hibásak vagyunk.”</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Szégyenkezést vált ki, ha a saját erkölcsi normáinkat megsértve pornót nézünk. </a:t>
            </a:r>
            <a:r>
              <a:rPr lang="hu-HU" sz="1200" dirty="0" err="1" smtClean="0">
                <a:effectLst/>
                <a:latin typeface="Avenir Book"/>
                <a:ea typeface="Arial Unicode MS" panose="020B0604020202020204" pitchFamily="34" charset="-128"/>
              </a:rPr>
              <a:t>Megsokszorzódik</a:t>
            </a:r>
            <a:r>
              <a:rPr lang="hu-HU" sz="1200" dirty="0" smtClean="0">
                <a:effectLst/>
                <a:latin typeface="Avenir Book"/>
                <a:ea typeface="Arial Unicode MS" panose="020B0604020202020204" pitchFamily="34" charset="-128"/>
              </a:rPr>
              <a:t> a szégyenérzet, ha a </a:t>
            </a:r>
            <a:r>
              <a:rPr lang="hu-HU" sz="1200" dirty="0" err="1" smtClean="0">
                <a:effectLst/>
                <a:latin typeface="Avenir Book"/>
                <a:ea typeface="Arial Unicode MS" panose="020B0604020202020204" pitchFamily="34" charset="-128"/>
              </a:rPr>
              <a:t>poró</a:t>
            </a:r>
            <a:r>
              <a:rPr lang="hu-HU" sz="1200" dirty="0" smtClean="0">
                <a:effectLst/>
                <a:latin typeface="Avenir Book"/>
                <a:ea typeface="Arial Unicode MS" panose="020B0604020202020204" pitchFamily="34" charset="-128"/>
              </a:rPr>
              <a:t> nézése megszegi az Istennek, a házastársunknak és önmagunknak tett ígéreteket. Ebből a szégyenkezésből negatív önértékelés fakad, ami még jobban táplálja a negatív érzéseket, és a vágyat, hogy pornóval gyógyítsuk rossz érzéseinket. Mindez tovább </a:t>
            </a:r>
            <a:r>
              <a:rPr lang="hu-HU" sz="1200" dirty="0" err="1" smtClean="0">
                <a:effectLst/>
                <a:latin typeface="Avenir Book"/>
                <a:ea typeface="Arial Unicode MS" panose="020B0604020202020204" pitchFamily="34" charset="-128"/>
              </a:rPr>
              <a:t>etősíti</a:t>
            </a:r>
            <a:r>
              <a:rPr lang="hu-HU" sz="1200" dirty="0" smtClean="0">
                <a:effectLst/>
                <a:latin typeface="Avenir Book"/>
                <a:ea typeface="Arial Unicode MS" panose="020B0604020202020204" pitchFamily="34" charset="-128"/>
              </a:rPr>
              <a:t> az ördögi kört.</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23</a:t>
            </a:fld>
            <a:endParaRPr lang="en-US"/>
          </a:p>
        </p:txBody>
      </p:sp>
    </p:spTree>
    <p:extLst>
      <p:ext uri="{BB962C8B-B14F-4D97-AF65-F5344CB8AC3E}">
        <p14:creationId xmlns:p14="http://schemas.microsoft.com/office/powerpoint/2010/main" val="350113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solidFill>
                  <a:srgbClr val="C00000"/>
                </a:solidFill>
                <a:effectLst/>
                <a:latin typeface="Avenir Book"/>
                <a:ea typeface="Arial Unicode MS" panose="020B0604020202020204" pitchFamily="34" charset="-128"/>
              </a:rPr>
              <a:t>Mérgező szégyenkezés </a:t>
            </a:r>
            <a:r>
              <a:rPr lang="hu-HU" sz="1400" dirty="0" smtClean="0">
                <a:effectLst/>
                <a:latin typeface="Avenir Book"/>
                <a:ea typeface="Arial Unicode MS" panose="020B0604020202020204" pitchFamily="34" charset="-128"/>
              </a:rPr>
              <a:t>(24)</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„Az igazi szerelem szexi, nem hamis pixelek a képernyőn, mint a pornó.</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szerelem olyasmi, ami értelmet ad az életnek, valami, amire mindnyájan törekszünk. Ha értékeled a valódi szerelmet és az egészséges kapcsolatokat, vedd figyelembe, hogy a pornó egyiket sem segíti elő.”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FTND</a:t>
            </a:r>
            <a:endParaRPr lang="hu-HU" sz="1400" dirty="0" smtClean="0">
              <a:effectLst/>
              <a:latin typeface="Times New Roman" panose="02020603050405020304" pitchFamily="18" charset="0"/>
              <a:ea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24</a:t>
            </a:fld>
            <a:endParaRPr lang="en-US"/>
          </a:p>
        </p:txBody>
      </p:sp>
    </p:spTree>
    <p:extLst>
      <p:ext uri="{BB962C8B-B14F-4D97-AF65-F5344CB8AC3E}">
        <p14:creationId xmlns:p14="http://schemas.microsoft.com/office/powerpoint/2010/main" val="17140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200" dirty="0" smtClean="0">
                <a:effectLst/>
                <a:latin typeface="Avenir Book"/>
                <a:ea typeface="Arial Unicode MS" panose="020B0604020202020204" pitchFamily="34" charset="-128"/>
              </a:rPr>
              <a:t>Mégis van remény! A szabadulás csak egy karnyújtásnyira van.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25</a:t>
            </a:fld>
            <a:endParaRPr lang="en-US"/>
          </a:p>
        </p:txBody>
      </p:sp>
    </p:spTree>
    <p:extLst>
      <p:ext uri="{BB962C8B-B14F-4D97-AF65-F5344CB8AC3E}">
        <p14:creationId xmlns:p14="http://schemas.microsoft.com/office/powerpoint/2010/main" val="395677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szégyen legyőzése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(26)</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szégyenkezés legyőzésének hat kulcsfontosságú módja: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1. Ismerd el a függőség szégyenét, de ne hagyd, hogy meghatározzon!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Vállald a felelősséget, urald a szenvedélyedet, de ne hagyd, hogy az uraljon téged. Ez egy bűn, amitől el kell fordulnod, de nem határozhat meg téged. Te nem a függőséged vagy. Egyetlen gyengeség soha nem határozhat meg egy embert.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0" lvl="0" indent="0" algn="l">
              <a:spcAft>
                <a:spcPts val="0"/>
              </a:spcAft>
              <a:buFont typeface="+mj-lt"/>
              <a:buNone/>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2. Vállald a sebezhetőséget és nyiss mások felé!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szégyen titokban burjánzik, de a közösség nagyon fontos a kezelésében. Biztonságban érzed magad, ha meg tudod osztani az egész történetedet és mégis elfogadnak. Egy csoport biztonsága egy idő után szeretetté, elfogadássá és erős kötődés érzésévé válik. Ez éppen az ellenkezője annak, amit a szégyen sugall nekünk.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0" lvl="0" indent="0" algn="l">
              <a:spcAft>
                <a:spcPts val="0"/>
              </a:spcAft>
              <a:buFont typeface="+mj-lt"/>
              <a:buNone/>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 Legyél tisztában a pornó hamis ígéreteivel!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pornó fantáziavilágában mindig szerethető és kívánatos lény vagy. A film megtekintése után természetesen azonnal visszatér a szégyenkezés, és folytatódik a körforgás. A hazugság, hogy a pornó megszabadít a szégyenkezéstől, mindig még nagyobb szégyenhez vezet. Ne ess bele ebbe a csapdába!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0" lvl="0" indent="0" algn="l">
              <a:spcAft>
                <a:spcPts val="0"/>
              </a:spcAft>
              <a:buFont typeface="+mj-lt"/>
              <a:buNone/>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4. Óvakodj a hibáztatástól!</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szégyenérzet könnyen hibáztatásba torkollik. Magadat okolod a tetteidért, de ezt mentségül is használod a szokás folytatására. Kerüld a felelősség áthárítását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olyan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kijelentésekkel, mint: - „Persze, rosszat teszek, de én rossz vagyok, nem tehetek róla. Nem az én hibám. Ilyen vagyok, nem tudok megváltozni.”</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0" lvl="0" indent="0" algn="l">
              <a:spcAft>
                <a:spcPts val="0"/>
              </a:spcAft>
              <a:buFont typeface="+mj-lt"/>
              <a:buNone/>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5. Kerüld a negatív önkritikát!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Az önmagunkról alkotott negatív vélemény felerősíti már meglévő szégyenérzetünket. Elhiteti velünk, hogy ezek a hazugságok igazak. A szégyen táplálja a negatív érzelmeket, amelyek a pornó ismételt használatához vezetnek. Ez a kör mindaddig folytatódik, amíg a szégyent fel nem fedik, és nem kezelik. Hasznos lehet egy héten át feljegyezni a negatív üzeneteket, amelyekkel önmagunkat minősítjük. Az embereket általában meglepi, mennyi negatív minősítéssel élnek önmagukról, ami még felerősíti a szégyenérzetet.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0" lvl="0" indent="0" algn="l">
              <a:spcAft>
                <a:spcPts val="0"/>
              </a:spcAft>
              <a:buFont typeface="+mj-lt"/>
              <a:buNone/>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6. Cseréld igazságra a hazugságokat!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Ha egyszer felismerjük a hazugságokat, igazságokra cserélhetjük őket. Például, a hazugság helyett, hogy értéktelen vagy, valójában Isten nagyon szeretett gyermeke vagy. (Róm 5:8).</a:t>
            </a:r>
            <a:endParaRPr lang="hu-HU" sz="1200" dirty="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26</a:t>
            </a:fld>
            <a:endParaRPr lang="en-US"/>
          </a:p>
        </p:txBody>
      </p:sp>
    </p:spTree>
    <p:extLst>
      <p:ext uri="{BB962C8B-B14F-4D97-AF65-F5344CB8AC3E}">
        <p14:creationId xmlns:p14="http://schemas.microsoft.com/office/powerpoint/2010/main" val="215752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Lehetséges az agyunk beidegződéseinek megváltoztatása.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27</a:t>
            </a:fld>
            <a:endParaRPr lang="en-US"/>
          </a:p>
        </p:txBody>
      </p:sp>
    </p:spTree>
    <p:extLst>
      <p:ext uri="{BB962C8B-B14F-4D97-AF65-F5344CB8AC3E}">
        <p14:creationId xmlns:p14="http://schemas.microsoft.com/office/powerpoint/2010/main" val="34947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A+B=C</a:t>
            </a:r>
            <a:r>
              <a:rPr lang="hu-HU" sz="14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(28)</a:t>
            </a:r>
          </a:p>
          <a:p>
            <a:pPr>
              <a:spcAft>
                <a:spcPts val="0"/>
              </a:spcAft>
            </a:pPr>
            <a:r>
              <a:rPr lang="hu-HU" sz="1200" dirty="0" smtClean="0">
                <a:effectLst/>
                <a:latin typeface="Avenir Book"/>
                <a:ea typeface="Arial Unicode MS" panose="020B0604020202020204" pitchFamily="34" charset="-128"/>
              </a:rPr>
              <a:t>Keresd meg gondolkodásod általános sémáit! Ezek a torz gondolatminták olyan pályákat hoznak létre az agyban, amelyek megkönnyítik, hogy elhiggyük őket. Szánjunk rá időt, és gondoljuk át, hogy ezek a gondolatok valóban pontosan tükrözik-e a helyzetet.  </a:t>
            </a:r>
            <a:endParaRPr lang="hu-HU" sz="1400" dirty="0" smtClean="0">
              <a:effectLst/>
              <a:latin typeface="Times New Roman" panose="02020603050405020304" pitchFamily="18" charset="0"/>
              <a:ea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 Aktiváló esemény, stresszforrás, vagy kiváltó helyzet</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B = Bizonyos hiedelmek, gondolatok és érzések a stresszforrással kapcsolatban </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C = Hiedelmünk következményei, vagy eredményei</a:t>
            </a:r>
            <a:endParaRPr lang="hu-HU" sz="1200" dirty="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12742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Például: (29)</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 — Aktiváló esemény, vagy stresszforrás: a főnököd arra kér, hogy dolgozz most hétvégén. </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B — Úgy gondolod, nem fair hétvégi munkára kérni téged. Szerinted nem kellene dolgoznod ezen a hétvégén. </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C — Következésképpen elhatározod, hogy nem fogsz dolgozni a hétvégén, akkor sem, ha kollégáidat is erre kérték. </a:t>
            </a:r>
          </a:p>
          <a:p>
            <a:pPr marL="228600" algn="just">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marL="228600" algn="just">
              <a:spcAft>
                <a:spcPts val="0"/>
              </a:spcAft>
            </a:pPr>
            <a:r>
              <a:rPr lang="hu-HU" sz="12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Téves a meggyőződésed, hogy a hétvégi munkára való felszólítás tisztességtelen, és hogy nem kell dolgoznod ezen a hétvégén.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29</a:t>
            </a:fld>
            <a:endParaRPr lang="en-US"/>
          </a:p>
        </p:txBody>
      </p:sp>
    </p:spTree>
    <p:extLst>
      <p:ext uri="{BB962C8B-B14F-4D97-AF65-F5344CB8AC3E}">
        <p14:creationId xmlns:p14="http://schemas.microsoft.com/office/powerpoint/2010/main" val="180476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Ez nem egy kicsi probléma </a:t>
            </a:r>
            <a:r>
              <a:rPr lang="hu-HU" sz="1200" dirty="0" smtClean="0">
                <a:effectLst/>
                <a:latin typeface="Avenir Book"/>
                <a:ea typeface="Arial Unicode MS" panose="020B0604020202020204" pitchFamily="34" charset="-128"/>
              </a:rPr>
              <a:t>(3)</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Symbol" panose="05050102010706020507" pitchFamily="18" charset="2"/>
              <a:buChar char=""/>
            </a:pPr>
            <a:r>
              <a:rPr lang="hu-HU" sz="1200" dirty="0" smtClean="0">
                <a:effectLst/>
                <a:latin typeface="Avenir Book"/>
                <a:ea typeface="Arial Unicode MS" panose="020B0604020202020204" pitchFamily="34" charset="-128"/>
              </a:rPr>
              <a:t>Az érintettek átlagéletkora 11 év.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Symbol" panose="05050102010706020507" pitchFamily="18" charset="2"/>
              <a:buChar char=""/>
            </a:pPr>
            <a:r>
              <a:rPr lang="hu-HU" sz="1200" dirty="0" smtClean="0">
                <a:effectLst/>
                <a:latin typeface="Avenir Book"/>
                <a:ea typeface="Arial Unicode MS" panose="020B0604020202020204" pitchFamily="34" charset="-128"/>
              </a:rPr>
              <a:t>A napi pornóoldal látogatások száma: 68 millió.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Symbol" panose="05050102010706020507" pitchFamily="18" charset="2"/>
              <a:buChar char=""/>
            </a:pPr>
            <a:r>
              <a:rPr lang="hu-HU" sz="1200" dirty="0" smtClean="0">
                <a:effectLst/>
                <a:latin typeface="Avenir Book"/>
                <a:ea typeface="Arial Unicode MS" panose="020B0604020202020204" pitchFamily="34" charset="-128"/>
              </a:rPr>
              <a:t>A keresztények között: 47% otthonában a pornográfia a legfőbb probléma.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Symbol" panose="05050102010706020507" pitchFamily="18" charset="2"/>
              <a:buChar char=""/>
            </a:pPr>
            <a:r>
              <a:rPr lang="hu-HU" sz="1200" dirty="0" smtClean="0">
                <a:effectLst/>
                <a:latin typeface="Avenir Book"/>
                <a:ea typeface="Arial Unicode MS" panose="020B0604020202020204" pitchFamily="34" charset="-128"/>
              </a:rPr>
              <a:t>A rendszeres használók 1/3 –a nőnemű.</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a:t>
            </a:fld>
            <a:endParaRPr lang="en-US"/>
          </a:p>
        </p:txBody>
      </p:sp>
    </p:spTree>
    <p:extLst>
      <p:ext uri="{BB962C8B-B14F-4D97-AF65-F5344CB8AC3E}">
        <p14:creationId xmlns:p14="http://schemas.microsoft.com/office/powerpoint/2010/main" val="359691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Gondolkodom, tehát vagyok…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(30)</a:t>
            </a:r>
          </a:p>
          <a:p>
            <a:pPr algn="l">
              <a:spcAft>
                <a:spcPts val="0"/>
              </a:spcAft>
            </a:pP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Minden, ami belénk kerül, táplál, vagy legyengít. „…</a:t>
            </a:r>
            <a:r>
              <a:rPr lang="en-US" sz="1200" i="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i="1"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változzatok el a ti elméteknek megújulása által</a:t>
            </a:r>
            <a:r>
              <a:rPr lang="en-US" sz="1200" i="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(Róm 12:2)</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pPr>
              <a:spcAft>
                <a:spcPts val="0"/>
              </a:spcAft>
            </a:pPr>
            <a:r>
              <a:rPr lang="hu-HU" sz="1200" dirty="0" smtClean="0">
                <a:effectLst/>
                <a:latin typeface="Avenir Book"/>
                <a:ea typeface="Arial Unicode MS" panose="020B0604020202020204" pitchFamily="34" charset="-128"/>
              </a:rPr>
              <a:t>Ott kezdődik a szabadság, hogy az igazsággal megszakítjuk a negatív gondolatok körforgását. Ragadjuk meg gondolatainkat, azonosítsuk és vigyük Isten elé őket. Döntsünk!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BDB7AB53-4230-4D09-AA50-5BBDFDFA07D9}" type="slidenum">
              <a:rPr lang="en-US" smtClean="0"/>
              <a:t>30</a:t>
            </a:fld>
            <a:endParaRPr lang="en-US"/>
          </a:p>
        </p:txBody>
      </p:sp>
    </p:spTree>
    <p:extLst>
      <p:ext uri="{BB962C8B-B14F-4D97-AF65-F5344CB8AC3E}">
        <p14:creationId xmlns:p14="http://schemas.microsoft.com/office/powerpoint/2010/main" val="171303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Gondoljuk át, miről gondolkodunk! </a:t>
            </a:r>
            <a:r>
              <a:rPr lang="hu-HU" sz="14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(31)</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Légiforgalmi irányítója lehetsz saját mentális repterednek</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Elfoglalod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az</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irányítótornyot és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te </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irányíthatod értelmi és érzelmi világod forgalmát.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Fejünkben szüntelenül keringenek a gondolatok. Jönnek és mennek.  Ha bármelyik leszáll, és ott ragad, az csak azért lehet, mert te engedélyt adtál neki. Ha távozik, arra is te utasítottad. </a:t>
            </a: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Nem választhatjuk meg születésünk helyét, vagy idejét, a szüleinket, vagy a testvéreinket. Nem befolyásolhatjuk az időjárást.  Azt viszont igenis KÉPESEK VAGYUNK eldönteni, hogy miről gondolkodunk!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gonosz mindent elkövet, hogy bűzös rakományát az elménkbe ültesse. Ha megengedjük neki, akkor sötét, árnyékos helyre vezet bennünket és ott is hagy. Ő a félrevezetés mestere. Ezért mondja Pál apostol, hogy: az igazságra összpontosítsunk. Görög nyelvben e szó gyökere az „ésszerű”. A szorongás legjobb ellenszere a logikus, világos gondolkodás, amit csak akkor érhetünk el, ha kizárjuk a sötétséget és beengedjük a fényt.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Az </a:t>
            </a:r>
            <a:r>
              <a:rPr lang="hu-HU" sz="1200" noProof="0" dirty="0" smtClean="0">
                <a:effectLst/>
                <a:latin typeface="Avenir Book"/>
                <a:ea typeface="Arial Unicode MS" panose="020B0604020202020204" pitchFamily="34" charset="-128"/>
              </a:rPr>
              <a:t>aggodalom a félelem elmében csörgedező keskeny patakja, amely, ha bátorítjuk, széles csatornát váj, és minden gondolatunk oda torkollik majd. </a:t>
            </a:r>
            <a:r>
              <a:rPr lang="hu-HU" sz="1200" dirty="0" smtClean="0">
                <a:effectLst/>
                <a:latin typeface="Avenir Book"/>
                <a:ea typeface="Arial Unicode MS" panose="020B0604020202020204" pitchFamily="34" charset="-128"/>
              </a:rPr>
              <a:t>Edzzük az elménket!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10"/>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57689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Egy érzelem élettartama: 90 másodperc </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(32)</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spcAft>
                <a:spcPts val="0"/>
              </a:spcAft>
            </a:pPr>
            <a:r>
              <a:rPr lang="hu-HU" sz="1200" noProof="0" dirty="0" smtClean="0">
                <a:effectLst/>
                <a:latin typeface="Avenir Book"/>
                <a:ea typeface="Arial Unicode MS" panose="020B0604020202020204" pitchFamily="34" charset="-128"/>
              </a:rPr>
              <a:t>Azok a történetek tartják életben az érzelmeinket, amiket magunknak mesélünk róluk. Általában arról, hogy a helyzetnek máshogy kellett volna alakulnia, vagy valakinek (vagy nekünk) máshogy kellett volna viselkednie. Teljesen érthető, hogy ezekkel a történetekkel traktáljuk magunkat, hiszen igazolni akarjuk az érzéseinket. Erősíteni az egónkat azáltal, hogy igazunk van, másokat, vagy a rossz helyzetet </a:t>
            </a:r>
            <a:r>
              <a:rPr lang="hu-HU" sz="1200" dirty="0" smtClean="0">
                <a:effectLst/>
                <a:latin typeface="Avenir Book"/>
                <a:ea typeface="Arial Unicode MS" panose="020B0604020202020204" pitchFamily="34" charset="-128"/>
              </a:rPr>
              <a:t>okolni. Még ha szégyenkezünk is, „igazoljuk” magunkat abban, hogy rossz emberek, értéktelenek vagyunk, stb. (Súlyos mértékben elferdíthető ily ódon az énképünk.)</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err="1" smtClean="0">
                <a:effectLst/>
                <a:latin typeface="Avenir Book"/>
                <a:ea typeface="Arial Unicode MS" panose="020B0604020202020204" pitchFamily="34" charset="-128"/>
              </a:rPr>
              <a:t>Irónikus</a:t>
            </a:r>
            <a:r>
              <a:rPr lang="hu-HU" sz="1200" dirty="0" smtClean="0">
                <a:effectLst/>
                <a:latin typeface="Avenir Book"/>
                <a:ea typeface="Arial Unicode MS" panose="020B0604020202020204" pitchFamily="34" charset="-128"/>
              </a:rPr>
              <a:t>, </a:t>
            </a:r>
            <a:r>
              <a:rPr lang="hu-HU" sz="1200" dirty="0" smtClean="0">
                <a:effectLst/>
                <a:latin typeface="Avenir Book"/>
                <a:ea typeface="Arial Unicode MS" panose="020B0604020202020204" pitchFamily="34" charset="-128"/>
              </a:rPr>
              <a:t>hogy éppen ezt a „90 másodperces szabályt” használják azok megszégyenítésére, akik láthatóan nem tudnak túljutni ezen az érzésen ilye rövid idő alatt. Ha valóban gyakoroljuk, az elmélet érvényét veszti és képesek leszünk elengedni a történetet és csak az érzésekre koncentrálni. Engedjük el őket, engedjük el a helyzetet, lépjünk nyugodtan tovább. Ez az erkölcsi felsőbbrendűség a New </a:t>
            </a:r>
            <a:r>
              <a:rPr lang="hu-HU" sz="1200" dirty="0" err="1" smtClean="0">
                <a:effectLst/>
                <a:latin typeface="Avenir Book"/>
                <a:ea typeface="Arial Unicode MS" panose="020B0604020202020204" pitchFamily="34" charset="-128"/>
              </a:rPr>
              <a:t>Age</a:t>
            </a:r>
            <a:r>
              <a:rPr lang="hu-HU" sz="1200" dirty="0" smtClean="0">
                <a:effectLst/>
                <a:latin typeface="Avenir Book"/>
                <a:ea typeface="Arial Unicode MS" panose="020B0604020202020204" pitchFamily="34" charset="-128"/>
              </a:rPr>
              <a:t> nyelvezetében.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Nagy a kihívás, mert arra vagyunk beállítva, hogy éppen olyan történeteket kreáljunk magunknak, amelyek életben tartják az érzelmeket. Minél tovább mondogatunk magunknak egy bizonyos történetet, annál nehezebb lesz „csak úgy elengedni” azt.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Mindennek a tetejébe negatív beállítottságra vagyunk „huzalozva” (ahogy egyesek mondják: „agyunk teflonbevonattal rendelkezik a jó élményekkel szemben, de szivacs a rossz befogadására”). A fejlődés szempontjából többek között ez tartotta életben őseinket és ma is figyelmeztet bennünket a veszélyekre. Pedig manapság a „fenyegetés” gyakran csak az egónkra és elkülönültség érzésünkre vonatkozik.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noProof="0" dirty="0" smtClean="0">
                <a:effectLst/>
                <a:latin typeface="Avenir Book"/>
                <a:ea typeface="Arial Unicode MS" panose="020B0604020202020204" pitchFamily="34" charset="-128"/>
              </a:rPr>
              <a:t>Amikor már hozzászoktunk, hogy rosszul érezzük magunkat (szomorúak, idegesek, aggodalmaskodók, szégyenkezők vagyunk), a negatív érzelmeinkhez kapcsolódó idegpályák megerősödnek, agyi autópályává, szupersztrádává szélesednek.  Tehát egyre könnyebben kiválthatók azok az érzelmek és könnyebben előhívhatók a hozzájuk tartozó történetek </a:t>
            </a:r>
            <a:r>
              <a:rPr lang="en-US" sz="1200" dirty="0" smtClean="0">
                <a:effectLst/>
                <a:latin typeface="Avenir Book"/>
                <a:ea typeface="Arial Unicode MS" panose="020B0604020202020204" pitchFamily="34" charset="-128"/>
              </a:rPr>
              <a:t>is. </a:t>
            </a:r>
            <a:endParaRPr lang="hu-HU" sz="1400" dirty="0" smtClean="0">
              <a:effectLst/>
              <a:latin typeface="Times New Roman" panose="02020603050405020304" pitchFamily="18" charset="0"/>
              <a:ea typeface="Arial Unicode MS" panose="020B0604020202020204" pitchFamily="34" charset="-128"/>
            </a:endParaRPr>
          </a:p>
          <a:p>
            <a:pPr algn="l">
              <a:spcAft>
                <a:spcPts val="0"/>
              </a:spcAft>
            </a:pP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BDB7AB53-4230-4D09-AA50-5BBDFDFA07D9}" type="slidenum">
              <a:rPr lang="en-US" smtClean="0"/>
              <a:t>32</a:t>
            </a:fld>
            <a:endParaRPr lang="en-US"/>
          </a:p>
        </p:txBody>
      </p:sp>
    </p:spTree>
    <p:extLst>
      <p:ext uri="{BB962C8B-B14F-4D97-AF65-F5344CB8AC3E}">
        <p14:creationId xmlns:p14="http://schemas.microsoft.com/office/powerpoint/2010/main" val="1709652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Emma </a:t>
            </a:r>
            <a:r>
              <a:rPr lang="hu-HU" sz="1400" b="1" cap="small"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története</a:t>
            </a:r>
            <a:r>
              <a:rPr lang="en-US"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(33)</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Vetítsd le a videót és tegyél fel kérdéseket vele kapcsolatban</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en-US" sz="1200" u="sng" dirty="0" smtClean="0">
                <a:solidFill>
                  <a:srgbClr val="2F5496"/>
                </a:solidFill>
                <a:effectLst/>
                <a:uFill>
                  <a:solidFill>
                    <a:srgbClr val="000000"/>
                  </a:solidFill>
                </a:uFill>
                <a:latin typeface="Avenir Book"/>
                <a:ea typeface="Arial Unicode MS" panose="020B0604020202020204" pitchFamily="34" charset="-128"/>
                <a:cs typeface="Arial Unicode MS" panose="020B0604020202020204" pitchFamily="34" charset="-128"/>
                <a:hlinkClick r:id="rId3"/>
              </a:rPr>
              <a:t>https://fightthenewdrug.org/media/emmas-story-overcoming-struggles-video/</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33</a:t>
            </a:fld>
            <a:endParaRPr lang="en-US"/>
          </a:p>
        </p:txBody>
      </p:sp>
    </p:spTree>
    <p:extLst>
      <p:ext uri="{BB962C8B-B14F-4D97-AF65-F5344CB8AC3E}">
        <p14:creationId xmlns:p14="http://schemas.microsoft.com/office/powerpoint/2010/main" val="3206056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en-US"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Kérjünk </a:t>
            </a:r>
            <a:r>
              <a:rPr lang="hu-HU" sz="1400" b="1" cap="small"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segítséget</a:t>
            </a:r>
            <a:r>
              <a:rPr lang="en-US"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(34)</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Ismerd fel, leplezd le és állítsd helyre</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lgn="l">
              <a:spcAft>
                <a:spcPts val="0"/>
              </a:spcAft>
            </a:pPr>
            <a:r>
              <a:rPr lang="hu-HU" sz="1200" noProof="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Egyáltalán nem szégyen segítséget kérni. A gyógyulás a probléma felismerésével, nevén nevezésével kezdődik, és Isten kegyelmében helyreállítást találhatunk</a:t>
            </a:r>
            <a:r>
              <a:rPr lang="en-US"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endParaRPr lang="hu-HU" sz="1200" dirty="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34</a:t>
            </a:fld>
            <a:endParaRPr lang="en-US"/>
          </a:p>
        </p:txBody>
      </p:sp>
    </p:spTree>
    <p:extLst>
      <p:ext uri="{BB962C8B-B14F-4D97-AF65-F5344CB8AC3E}">
        <p14:creationId xmlns:p14="http://schemas.microsoft.com/office/powerpoint/2010/main" val="258314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Legyőzhetjük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(35)</a:t>
            </a:r>
          </a:p>
          <a:p>
            <a:pPr algn="l">
              <a:spcAft>
                <a:spcPts val="0"/>
              </a:spcAft>
            </a:pP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Osszátok meg a „Belépő a teljességhez” weboldal forrásait! </a:t>
            </a:r>
            <a:r>
              <a:rPr lang="hu-HU" sz="1200" u="sng" dirty="0" smtClean="0">
                <a:solidFill>
                  <a:srgbClr val="2F5496"/>
                </a:solidFill>
                <a:effectLst/>
                <a:latin typeface="Avenir Book"/>
                <a:ea typeface="Arial Unicode MS" panose="020B0604020202020204" pitchFamily="34" charset="-128"/>
                <a:hlinkClick r:id="rId3"/>
              </a:rPr>
              <a:t>http://gatewaytowholeness.com/</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solidFill>
                  <a:srgbClr val="2F5496"/>
                </a:solidFill>
                <a:effectLst/>
                <a:latin typeface="Avenir Book"/>
                <a:ea typeface="Arial Unicode MS" panose="020B0604020202020204" pitchFamily="34" charset="-128"/>
              </a:rPr>
              <a:t>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35</a:t>
            </a:fld>
            <a:endParaRPr lang="en-US"/>
          </a:p>
        </p:txBody>
      </p:sp>
    </p:spTree>
    <p:extLst>
      <p:ext uri="{BB962C8B-B14F-4D97-AF65-F5344CB8AC3E}">
        <p14:creationId xmlns:p14="http://schemas.microsoft.com/office/powerpoint/2010/main" val="205749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Belépő a teljességhez forrásanyagok </a:t>
            </a:r>
            <a:r>
              <a:rPr lang="hu-HU" sz="14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36)</a:t>
            </a:r>
          </a:p>
          <a:p>
            <a:pPr>
              <a:spcAft>
                <a:spcPts val="0"/>
              </a:spcAft>
            </a:pPr>
            <a:r>
              <a:rPr lang="hu-HU" sz="1200" dirty="0" smtClean="0">
                <a:effectLst/>
                <a:latin typeface="Avenir Book"/>
                <a:ea typeface="Arial Unicode MS" panose="020B0604020202020204" pitchFamily="34" charset="-128"/>
              </a:rPr>
              <a:t>Osszátok meg: </a:t>
            </a:r>
            <a:r>
              <a:rPr lang="hu-HU" sz="1200" u="sng" dirty="0" smtClean="0">
                <a:solidFill>
                  <a:srgbClr val="2F5496"/>
                </a:solidFill>
                <a:effectLst/>
                <a:latin typeface="Avenir Book"/>
                <a:ea typeface="Arial Unicode MS" panose="020B0604020202020204" pitchFamily="34" charset="-128"/>
                <a:hlinkClick r:id="rId3"/>
              </a:rPr>
              <a:t>http://gatewaytowholeness.com/</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36</a:t>
            </a:fld>
            <a:endParaRPr lang="en-US"/>
          </a:p>
        </p:txBody>
      </p:sp>
    </p:spTree>
    <p:extLst>
      <p:ext uri="{BB962C8B-B14F-4D97-AF65-F5344CB8AC3E}">
        <p14:creationId xmlns:p14="http://schemas.microsoft.com/office/powerpoint/2010/main" val="49881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0"/>
              </a:spcAft>
            </a:pPr>
            <a:r>
              <a:rPr lang="hu-HU" sz="1400" b="1" cap="small"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További segédanyag-források</a:t>
            </a:r>
            <a:r>
              <a:rPr lang="hu-HU" sz="1400" b="1"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(37)</a:t>
            </a:r>
          </a:p>
          <a:p>
            <a:pPr algn="l">
              <a:spcAft>
                <a:spcPts val="0"/>
              </a:spcAft>
            </a:pPr>
            <a:endPar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endParaRPr>
          </a:p>
          <a:p>
            <a:pPr marL="342900" lvl="0" indent="-342900" algn="l">
              <a:spcAft>
                <a:spcPts val="0"/>
              </a:spcAft>
              <a:buFont typeface="Arial" panose="020B0604020202020204" pitchFamily="34" charset="0"/>
              <a:buChar char="•"/>
            </a:pPr>
            <a:r>
              <a:rPr lang="hu-HU" sz="1200" dirty="0" smtClean="0">
                <a:solidFill>
                  <a:srgbClr val="000000"/>
                </a:solidFill>
                <a:effectLst/>
                <a:uFill>
                  <a:solidFill>
                    <a:srgbClr val="000000"/>
                  </a:solidFill>
                </a:uFill>
                <a:latin typeface="Avenir Book"/>
                <a:ea typeface="Arial Unicode MS" panose="020B0604020202020204" pitchFamily="34" charset="-128"/>
                <a:cs typeface="Times New Roman" panose="02020603050405020304" pitchFamily="18" charset="0"/>
              </a:rPr>
              <a:t>Az igazság a pornóról</a:t>
            </a:r>
          </a:p>
          <a:p>
            <a:pPr marL="342900" lvl="0" indent="-342900" algn="l">
              <a:spcAft>
                <a:spcPts val="0"/>
              </a:spcAft>
              <a:buFont typeface="Arial" panose="020B0604020202020204" pitchFamily="34" charset="0"/>
              <a:buChar char="•"/>
            </a:pPr>
            <a:r>
              <a:rPr lang="hu-HU" sz="1200" dirty="0" smtClean="0">
                <a:solidFill>
                  <a:srgbClr val="000000"/>
                </a:solidFill>
                <a:effectLst/>
                <a:uFill>
                  <a:solidFill>
                    <a:srgbClr val="000000"/>
                  </a:solidFill>
                </a:uFill>
                <a:latin typeface="Avenir Book"/>
                <a:ea typeface="Arial Unicode MS" panose="020B0604020202020204" pitchFamily="34" charset="-128"/>
                <a:cs typeface="Times New Roman" panose="02020603050405020304" pitchFamily="18" charset="0"/>
              </a:rPr>
              <a:t>Harc az új drog ellen</a:t>
            </a:r>
          </a:p>
          <a:p>
            <a:pPr marL="342900" lvl="0" indent="-342900" algn="l">
              <a:spcAft>
                <a:spcPts val="0"/>
              </a:spcAft>
              <a:buFont typeface="Arial" panose="020B0604020202020204" pitchFamily="34" charset="0"/>
              <a:buChar char="•"/>
            </a:pPr>
            <a:r>
              <a:rPr lang="hu-HU" sz="1200" dirty="0" smtClean="0">
                <a:solidFill>
                  <a:srgbClr val="000000"/>
                </a:solidFill>
                <a:effectLst/>
                <a:uFill>
                  <a:solidFill>
                    <a:srgbClr val="000000"/>
                  </a:solidFill>
                </a:uFill>
                <a:latin typeface="Avenir Book"/>
                <a:ea typeface="Arial Unicode MS" panose="020B0604020202020204" pitchFamily="34" charset="-128"/>
                <a:cs typeface="Times New Roman" panose="02020603050405020304" pitchFamily="18" charset="0"/>
              </a:rPr>
              <a:t>Tiszta élet Szolgálatok</a:t>
            </a:r>
          </a:p>
          <a:p>
            <a:pPr marL="342900" lvl="0" indent="-342900" algn="l">
              <a:spcAft>
                <a:spcPts val="0"/>
              </a:spcAft>
              <a:buFont typeface="Arial" panose="020B0604020202020204" pitchFamily="34" charset="0"/>
              <a:buChar char="•"/>
            </a:pPr>
            <a:r>
              <a:rPr lang="hu-HU" sz="1200" dirty="0" smtClean="0">
                <a:solidFill>
                  <a:srgbClr val="000000"/>
                </a:solidFill>
                <a:effectLst/>
                <a:uFill>
                  <a:solidFill>
                    <a:srgbClr val="000000"/>
                  </a:solidFill>
                </a:uFill>
                <a:latin typeface="Avenir Book"/>
                <a:ea typeface="Arial Unicode MS" panose="020B0604020202020204" pitchFamily="34" charset="-128"/>
                <a:cs typeface="Times New Roman" panose="02020603050405020304" pitchFamily="18" charset="0"/>
              </a:rPr>
              <a:t>Csatlakozz a megerősítőkhöz</a:t>
            </a:r>
          </a:p>
          <a:p>
            <a:pPr marL="342900" lvl="0" indent="-342900" algn="l">
              <a:spcAft>
                <a:spcPts val="0"/>
              </a:spcAft>
              <a:buFont typeface="Arial" panose="020B0604020202020204" pitchFamily="34" charset="0"/>
              <a:buChar char="•"/>
            </a:pPr>
            <a:r>
              <a:rPr lang="hu-HU" sz="1200" dirty="0" smtClean="0">
                <a:solidFill>
                  <a:srgbClr val="000000"/>
                </a:solidFill>
                <a:effectLst/>
                <a:uFill>
                  <a:solidFill>
                    <a:srgbClr val="000000"/>
                  </a:solidFill>
                </a:uFill>
                <a:latin typeface="Avenir Book"/>
                <a:ea typeface="Arial Unicode MS" panose="020B0604020202020204" pitchFamily="34" charset="-128"/>
                <a:cs typeface="Times New Roman" panose="02020603050405020304" pitchFamily="18" charset="0"/>
              </a:rPr>
              <a:t>Új szabadság a szeretetre </a:t>
            </a:r>
          </a:p>
          <a:p>
            <a:pPr algn="l">
              <a:spcAft>
                <a:spcPts val="0"/>
              </a:spcAft>
            </a:pPr>
            <a:r>
              <a:rPr lang="hu-HU" sz="1200" dirty="0" smtClean="0">
                <a:solidFill>
                  <a:srgbClr val="000000"/>
                </a:solidFill>
                <a:effectLst/>
                <a:uFill>
                  <a:solidFill>
                    <a:srgbClr val="000000"/>
                  </a:solidFill>
                </a:uFill>
                <a:latin typeface="Avenir Book"/>
                <a:ea typeface="Arial Unicode MS" panose="020B0604020202020204" pitchFamily="34" charset="-128"/>
                <a:cs typeface="Arial Unicode MS" panose="020B0604020202020204" pitchFamily="34" charset="-128"/>
              </a:rPr>
              <a:t>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37</a:t>
            </a:fld>
            <a:endParaRPr lang="en-US"/>
          </a:p>
        </p:txBody>
      </p:sp>
    </p:spTree>
    <p:extLst>
      <p:ext uri="{BB962C8B-B14F-4D97-AF65-F5344CB8AC3E}">
        <p14:creationId xmlns:p14="http://schemas.microsoft.com/office/powerpoint/2010/main" val="233389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200" dirty="0" smtClean="0">
                <a:effectLst/>
                <a:latin typeface="Avenir Book"/>
                <a:ea typeface="Arial Unicode MS" panose="020B0604020202020204" pitchFamily="34" charset="-128"/>
              </a:rPr>
              <a:t>A pornó nem ártalmatlan hobby. Nagyon káros következményei vannak.  </a:t>
            </a:r>
            <a:endParaRPr lang="hu-HU" sz="1400" dirty="0" smtClean="0">
              <a:effectLst/>
              <a:latin typeface="Times New Roman" panose="02020603050405020304" pitchFamily="18" charset="0"/>
              <a:ea typeface="Arial Unicode MS" panose="020B060402020202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4</a:t>
            </a:fld>
            <a:endParaRPr lang="en-US"/>
          </a:p>
        </p:txBody>
      </p:sp>
    </p:spTree>
    <p:extLst>
      <p:ext uri="{BB962C8B-B14F-4D97-AF65-F5344CB8AC3E}">
        <p14:creationId xmlns:p14="http://schemas.microsoft.com/office/powerpoint/2010/main" val="37013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Hogy néz ki a pornófüggőség? </a:t>
            </a:r>
            <a:r>
              <a:rPr lang="hu-HU" sz="1200" dirty="0" smtClean="0">
                <a:effectLst/>
                <a:latin typeface="Avenir Book"/>
                <a:ea typeface="Arial Unicode MS" panose="020B0604020202020204" pitchFamily="34" charset="-128"/>
              </a:rPr>
              <a:t>(5)</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Egyre hosszabb lesz a pornó nézésével töltött idő.</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Úgy érzi, hogy „elszáll”, amikor pornót néz, vagy a gondjai „megoldásaként” szolgál.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Bűntudata van a pornó nézésének következményei miatt.</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Órákat tölt pornóoldalak böngészésével, még akkor is, ha emiatt elhanyagolja önmagát és felelősségeit.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algn="l" fontAlgn="base">
              <a:buFontTx/>
              <a:buNone/>
            </a:pPr>
            <a:endParaRPr lang="en-US" b="0" i="0" dirty="0">
              <a:solidFill>
                <a:srgbClr val="404040"/>
              </a:solidFill>
              <a:effectLst/>
              <a:latin typeface="Open Sans"/>
            </a:endParaRPr>
          </a:p>
          <a:p>
            <a:pPr algn="l" fontAlgn="base">
              <a:buFontTx/>
              <a:buNone/>
            </a:pPr>
            <a:endParaRPr lang="en-US" b="0" i="0" dirty="0">
              <a:solidFill>
                <a:srgbClr val="404040"/>
              </a:solidFill>
              <a:effectLst/>
              <a:latin typeface="Open San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5</a:t>
            </a:fld>
            <a:endParaRPr lang="en-US"/>
          </a:p>
        </p:txBody>
      </p:sp>
    </p:spTree>
    <p:extLst>
      <p:ext uri="{BB962C8B-B14F-4D97-AF65-F5344CB8AC3E}">
        <p14:creationId xmlns:p14="http://schemas.microsoft.com/office/powerpoint/2010/main" val="310358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4000" b="1" i="0" u="none" strike="noStrike" kern="1200" cap="none" spc="0" normalizeH="0" baseline="0" noProof="0" dirty="0" smtClean="0">
                <a:ln>
                  <a:noFill/>
                </a:ln>
                <a:solidFill>
                  <a:prstClr val="black">
                    <a:lumMod val="85000"/>
                    <a:lumOff val="15000"/>
                  </a:prstClr>
                </a:solidFill>
                <a:effectLst/>
                <a:uLnTx/>
                <a:uFillTx/>
                <a:latin typeface="Avenir Next LT Pro Light" panose="02020404030301010803"/>
                <a:ea typeface="+mn-ea"/>
                <a:cs typeface="+mn-cs"/>
              </a:rPr>
              <a:t>Hogy néz ki a pornófüggőség?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Ragaszkodik hozzá, hogy szerelme, vagy szexpartnere vele együtt nézze a pornót.</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Úgy érzi, nem képes előzetes pornónézés nélkül élvezni a szexet.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Nem tud ellenállni a pornónézés sürgető vágyának.</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Kevésbé kielégítő a szexuális élete.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Párkapcsolati problémák lépnek fel.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hu-HU" sz="1200" dirty="0" smtClean="0">
                <a:effectLst/>
                <a:latin typeface="Avenir Book"/>
                <a:ea typeface="Arial Unicode MS" panose="020B0604020202020204" pitchFamily="34" charset="-128"/>
                <a:cs typeface="Times New Roman" panose="02020603050405020304" pitchFamily="18" charset="0"/>
              </a:rPr>
              <a:t>Veszélyes magatartás kockázata a pornónézés érdekében.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6</a:t>
            </a:fld>
            <a:endParaRPr lang="en-US"/>
          </a:p>
        </p:txBody>
      </p:sp>
    </p:spTree>
    <p:extLst>
      <p:ext uri="{BB962C8B-B14F-4D97-AF65-F5344CB8AC3E}">
        <p14:creationId xmlns:p14="http://schemas.microsoft.com/office/powerpoint/2010/main" val="66860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Mi történik, amikor odakattintunk? </a:t>
            </a:r>
            <a:r>
              <a:rPr lang="hu-HU" sz="1200" dirty="0" smtClean="0">
                <a:effectLst/>
                <a:latin typeface="Avenir Book"/>
                <a:ea typeface="Arial Unicode MS" panose="020B0604020202020204" pitchFamily="34" charset="-128"/>
              </a:rPr>
              <a:t>(7)</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Egy 2016 –</a:t>
            </a:r>
            <a:r>
              <a:rPr lang="hu-HU" sz="1200" dirty="0" err="1" smtClean="0">
                <a:effectLst/>
                <a:latin typeface="Avenir Book"/>
                <a:ea typeface="Arial Unicode MS" panose="020B0604020202020204" pitchFamily="34" charset="-128"/>
                <a:cs typeface="Times New Roman" panose="02020603050405020304" pitchFamily="18" charset="0"/>
              </a:rPr>
              <a:t>os</a:t>
            </a:r>
            <a:r>
              <a:rPr lang="hu-HU" sz="1200" dirty="0" smtClean="0">
                <a:effectLst/>
                <a:latin typeface="Avenir Book"/>
                <a:ea typeface="Arial Unicode MS" panose="020B0604020202020204" pitchFamily="34" charset="-128"/>
                <a:cs typeface="Times New Roman" panose="02020603050405020304" pitchFamily="18" charset="0"/>
              </a:rPr>
              <a:t> tanulmány szerint a pornót nézők MRI agyi felvételeit vizsgálták. Az eredmények az agy azon részének fokozott aktivitását mutatták, amely fontos szerepet játszik a döntéshozatalban és a jutalmazással kapcsolatos viselkedésben. A nézők agya dopamint szabadított fel az erotikus képek láttán.</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A jutalom-központ akkor aktiválódik, amikor elértünk egy célt. Amikor megtapasztaljuk a jutalmat, az agy dopamin kibocsátásával válaszol, ami légyegében megerősíti az érzést, hogy még több jutalomra van szüksége.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marL="342900" lvl="0" indent="-342900">
              <a:spcAft>
                <a:spcPts val="0"/>
              </a:spcAft>
              <a:buFont typeface="Arial" panose="020B0604020202020204" pitchFamily="34" charset="0"/>
              <a:buChar char="•"/>
            </a:pPr>
            <a:r>
              <a:rPr lang="hu-HU" sz="1200" dirty="0" smtClean="0">
                <a:effectLst/>
                <a:latin typeface="Avenir Book"/>
                <a:ea typeface="Arial Unicode MS" panose="020B0604020202020204" pitchFamily="34" charset="-128"/>
                <a:cs typeface="Times New Roman" panose="02020603050405020304" pitchFamily="18" charset="0"/>
              </a:rPr>
              <a:t>A dopamin folyamatos felszabadulása, ami akkor következik be, ha valaki krónikusan és kényszeren pornót néz, valójában megváltoztatja az agy jutalmazási rendszerét. Ezek az agyi változások új „térképeket” készítenek a szexuális stimuláláshoz. Egy idő után a korábban létrehozott térképek már össze sem hasonlíthatók a pornónézés által létrehozott sémákkal.  </a:t>
            </a:r>
            <a:endParaRPr lang="hu-HU" sz="1400" dirty="0" smtClean="0">
              <a:effectLst/>
              <a:latin typeface="Times New Roman" panose="02020603050405020304" pitchFamily="18" charset="0"/>
              <a:ea typeface="Arial Unicode MS" panose="020B0604020202020204" pitchFamily="34" charset="-128"/>
              <a:cs typeface="Times New Roman" panose="02020603050405020304" pitchFamily="18" charset="0"/>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jutalomközpont akkor aktiválódik, amikor elértünk egy célt. Amikor megtapasztaljuk a jutalmat, az agy dopamint kibocsátásával válaszol, ami lényegében megerősíti az érzést, hogy még több jutalomra van szükség. Más szóval ezek a dopamin-kibocsájtások elég erősek ahhoz, hogy motiválják a jövőbeni döntéseinket. Ne feledjük, hogy a dopamin egy szexuális izgalommal és újdonsággal járó élmény során szabadult fel, tudjátok, amilyenek a pornófilmekben láthatók.</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Az agy idővel érzéketlenné válik ezekre a dopaminlöketekre. </a:t>
            </a:r>
            <a:r>
              <a:rPr lang="hu-HU" sz="1200" dirty="0" err="1" smtClean="0">
                <a:effectLst/>
                <a:latin typeface="Avenir Book"/>
                <a:ea typeface="Arial Unicode MS" panose="020B0604020202020204" pitchFamily="34" charset="-128"/>
              </a:rPr>
              <a:t>Normal</a:t>
            </a:r>
            <a:r>
              <a:rPr lang="hu-HU" sz="1200" dirty="0" smtClean="0">
                <a:effectLst/>
                <a:latin typeface="Avenir Book"/>
                <a:ea typeface="Arial Unicode MS" panose="020B0604020202020204" pitchFamily="34" charset="-128"/>
              </a:rPr>
              <a:t> </a:t>
            </a:r>
            <a:r>
              <a:rPr lang="hu-HU" sz="1200" dirty="0" err="1" smtClean="0">
                <a:effectLst/>
                <a:latin typeface="Avenir Book"/>
                <a:ea typeface="Arial Unicode MS" panose="020B0604020202020204" pitchFamily="34" charset="-128"/>
              </a:rPr>
              <a:t>Doidge</a:t>
            </a:r>
            <a:r>
              <a:rPr lang="hu-HU" sz="1200" dirty="0" smtClean="0">
                <a:effectLst/>
                <a:latin typeface="Avenir Book"/>
                <a:ea typeface="Arial Unicode MS" panose="020B0604020202020204" pitchFamily="34" charset="-128"/>
              </a:rPr>
              <a:t> neuroplaszticitással foglalkozó, </a:t>
            </a:r>
            <a:r>
              <a:rPr lang="hu-HU" sz="1200" i="1" dirty="0" smtClean="0">
                <a:effectLst/>
                <a:latin typeface="Avenir Book"/>
                <a:ea typeface="Arial Unicode MS" panose="020B0604020202020204" pitchFamily="34" charset="-128"/>
              </a:rPr>
              <a:t>„Az agy átalakítja önmagát”</a:t>
            </a:r>
            <a:r>
              <a:rPr lang="hu-HU" sz="1200" dirty="0" smtClean="0">
                <a:effectLst/>
                <a:latin typeface="Avenir Book"/>
                <a:ea typeface="Arial Unicode MS" panose="020B0604020202020204" pitchFamily="34" charset="-128"/>
              </a:rPr>
              <a:t> c. könyvében kifejti, hogy ez a folyamatos dopamin-felszabadulás, ami a rendszeres, kényszeres pornófogyasztás során következik be, megváltoztatja az agy jutalmazási rendszerét. Világosan megfogalmazva: minél több pornót néz valaki, annál nagyobb valószínűséggel fog újra, meg újra odakattintani a neten.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Ezen kívül </a:t>
            </a:r>
            <a:r>
              <a:rPr lang="hu-HU" sz="1200" dirty="0" err="1" smtClean="0">
                <a:effectLst/>
                <a:latin typeface="Avenir Book"/>
                <a:ea typeface="Arial Unicode MS" panose="020B0604020202020204" pitchFamily="34" charset="-128"/>
              </a:rPr>
              <a:t>Doidge</a:t>
            </a:r>
            <a:r>
              <a:rPr lang="hu-HU" sz="1200" dirty="0" smtClean="0">
                <a:effectLst/>
                <a:latin typeface="Avenir Book"/>
                <a:ea typeface="Arial Unicode MS" panose="020B0604020202020204" pitchFamily="34" charset="-128"/>
              </a:rPr>
              <a:t> azt is kifejti, hogy ezek az agyi változások a szexuális stimulálás új sémáit építik ki az agyban. Ezek a „térképek” egy idő után már nem is hasonlítanak a pornónézés előtti sémákra. Gondoljunk csak bele! Amikor valaki hozzászokik egy droghoz, egyre nagyobb adag bevételére lesz szüksége a kívánt hatás eléréséhez. </a:t>
            </a:r>
            <a:r>
              <a:rPr lang="hu-HU" sz="1200" dirty="0" err="1" smtClean="0">
                <a:effectLst/>
                <a:latin typeface="Avenir Book"/>
                <a:ea typeface="Arial Unicode MS" panose="020B0604020202020204" pitchFamily="34" charset="-128"/>
              </a:rPr>
              <a:t>Doidge</a:t>
            </a:r>
            <a:r>
              <a:rPr lang="hu-HU" sz="1200" dirty="0" smtClean="0">
                <a:effectLst/>
                <a:latin typeface="Avenir Book"/>
                <a:ea typeface="Arial Unicode MS" panose="020B0604020202020204" pitchFamily="34" charset="-128"/>
              </a:rPr>
              <a:t> következtetése szerint, hasonlóképpen a pornográfia nézőjének is folyamatosan tovább kell lépnie az egyre kifejezőbb tartalmak felé, hogy az izgalom azonos szintjét elérje. </a:t>
            </a:r>
            <a:endParaRPr lang="hu-HU" sz="1400" dirty="0">
              <a:effectLst/>
              <a:latin typeface="Times New Roman" panose="02020603050405020304" pitchFamily="18" charset="0"/>
              <a:ea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7</a:t>
            </a:fld>
            <a:endParaRPr lang="en-US"/>
          </a:p>
        </p:txBody>
      </p:sp>
    </p:spTree>
    <p:extLst>
      <p:ext uri="{BB962C8B-B14F-4D97-AF65-F5344CB8AC3E}">
        <p14:creationId xmlns:p14="http://schemas.microsoft.com/office/powerpoint/2010/main" val="383770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A függőség szó szerint megváltoztatja az agyat </a:t>
            </a:r>
            <a:r>
              <a:rPr lang="hu-HU" sz="1200" dirty="0" smtClean="0">
                <a:effectLst/>
                <a:latin typeface="Avenir Book"/>
                <a:ea typeface="Arial Unicode MS" panose="020B0604020202020204" pitchFamily="34" charset="-128"/>
              </a:rPr>
              <a:t>(8)</a:t>
            </a:r>
          </a:p>
          <a:p>
            <a:pPr>
              <a:spcAft>
                <a:spcPts val="0"/>
              </a:spcAft>
            </a:pP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tabLst>
                <a:tab pos="457200" algn="l"/>
              </a:tabLst>
            </a:pPr>
            <a:r>
              <a:rPr lang="hu-HU" sz="1200" dirty="0" smtClean="0">
                <a:effectLst/>
                <a:latin typeface="Avenir Book"/>
                <a:ea typeface="Arial Unicode MS" panose="020B0604020202020204" pitchFamily="34" charset="-128"/>
              </a:rPr>
              <a:t>Agykutatási tanulmányok eredményei szerint a pornográfia-függőknek egyre több problémájuk lesz a munkájukban, és a hétköznapi rutinfeladatok elvégzésében is. (</a:t>
            </a:r>
            <a:r>
              <a:rPr lang="hu-HU" sz="1200" dirty="0" err="1" smtClean="0">
                <a:effectLst/>
                <a:latin typeface="Avenir Book"/>
                <a:ea typeface="Arial Unicode MS" panose="020B0604020202020204" pitchFamily="34" charset="-128"/>
              </a:rPr>
              <a:t>DeSousa</a:t>
            </a:r>
            <a:r>
              <a:rPr lang="hu-HU" sz="1200" dirty="0" smtClean="0">
                <a:effectLst/>
                <a:latin typeface="Avenir Book"/>
                <a:ea typeface="Arial Unicode MS" panose="020B0604020202020204" pitchFamily="34" charset="-128"/>
              </a:rPr>
              <a:t> &amp; </a:t>
            </a:r>
            <a:r>
              <a:rPr lang="hu-HU" sz="1200" dirty="0" err="1" smtClean="0">
                <a:effectLst/>
                <a:latin typeface="Avenir Book"/>
                <a:ea typeface="Arial Unicode MS" panose="020B0604020202020204" pitchFamily="34" charset="-128"/>
              </a:rPr>
              <a:t>Lodha</a:t>
            </a:r>
            <a:r>
              <a:rPr lang="hu-HU" sz="1200" dirty="0" smtClean="0">
                <a:effectLst/>
                <a:latin typeface="Avenir Book"/>
                <a:ea typeface="Arial Unicode MS" panose="020B0604020202020204" pitchFamily="34" charset="-128"/>
              </a:rPr>
              <a:t>, 2017).  </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tabLst>
                <a:tab pos="457200" algn="l"/>
              </a:tabLst>
            </a:pPr>
            <a:r>
              <a:rPr lang="hu-HU" sz="1200" dirty="0" smtClean="0">
                <a:effectLst/>
                <a:latin typeface="Avenir Book"/>
                <a:ea typeface="Arial Unicode MS" panose="020B0604020202020204" pitchFamily="34" charset="-128"/>
              </a:rPr>
              <a:t>Minél több órát tölt valaki hetente pornónézéssel, annál kisebb lesz agyának szürkeállománya. Továbbá az egészséges agyműködéshez szükséges kapcsolódó szövetek is sorvadni kezdenek a pornóhasználat óráival egyenes arányban. (</a:t>
            </a:r>
            <a:r>
              <a:rPr lang="hu-HU" sz="1200" dirty="0" err="1" smtClean="0">
                <a:effectLst/>
                <a:latin typeface="Avenir Book"/>
                <a:ea typeface="Arial Unicode MS" panose="020B0604020202020204" pitchFamily="34" charset="-128"/>
              </a:rPr>
              <a:t>DeSousa</a:t>
            </a:r>
            <a:r>
              <a:rPr lang="hu-HU" sz="1200" dirty="0" smtClean="0">
                <a:effectLst/>
                <a:latin typeface="Avenir Book"/>
                <a:ea typeface="Arial Unicode MS" panose="020B0604020202020204" pitchFamily="34" charset="-128"/>
              </a:rPr>
              <a:t> &amp; </a:t>
            </a:r>
            <a:r>
              <a:rPr lang="hu-HU" sz="1200" dirty="0" err="1" smtClean="0">
                <a:effectLst/>
                <a:latin typeface="Avenir Book"/>
                <a:ea typeface="Arial Unicode MS" panose="020B0604020202020204" pitchFamily="34" charset="-128"/>
              </a:rPr>
              <a:t>Lodha</a:t>
            </a:r>
            <a:r>
              <a:rPr lang="hu-HU" sz="1200" dirty="0" smtClean="0">
                <a:effectLst/>
                <a:latin typeface="Avenir Book"/>
                <a:ea typeface="Arial Unicode MS" panose="020B0604020202020204" pitchFamily="34" charset="-128"/>
              </a:rPr>
              <a:t>, 2017).</a:t>
            </a:r>
            <a:endParaRPr lang="hu-HU" sz="1400" dirty="0" smtClean="0">
              <a:effectLst/>
              <a:latin typeface="Times New Roman" panose="02020603050405020304" pitchFamily="18" charset="0"/>
              <a:ea typeface="Arial Unicode MS" panose="020B0604020202020204" pitchFamily="34" charset="-128"/>
            </a:endParaRPr>
          </a:p>
          <a:p>
            <a:pPr marL="342900" lvl="0" indent="-342900">
              <a:spcAft>
                <a:spcPts val="0"/>
              </a:spcAft>
              <a:buFont typeface="+mj-lt"/>
              <a:buAutoNum type="arabicPeriod"/>
              <a:tabLst>
                <a:tab pos="457200" algn="l"/>
              </a:tabLst>
            </a:pPr>
            <a:r>
              <a:rPr lang="hu-HU" sz="1200" dirty="0" smtClean="0">
                <a:effectLst/>
                <a:latin typeface="Avenir Book"/>
                <a:ea typeface="Arial Unicode MS" panose="020B0604020202020204" pitchFamily="34" charset="-128"/>
              </a:rPr>
              <a:t>A 12-16 éves serdülők rövidtávú verbális memóriáját is rontja a rendszeres pornónézés. (</a:t>
            </a:r>
            <a:r>
              <a:rPr lang="hu-HU" sz="1200" dirty="0" err="1" smtClean="0">
                <a:effectLst/>
                <a:latin typeface="Avenir Book"/>
                <a:ea typeface="Arial Unicode MS" panose="020B0604020202020204" pitchFamily="34" charset="-128"/>
              </a:rPr>
              <a:t>Prawiroharijo</a:t>
            </a:r>
            <a:r>
              <a:rPr lang="hu-HU" sz="1200" dirty="0" smtClean="0">
                <a:effectLst/>
                <a:latin typeface="Avenir Book"/>
                <a:ea typeface="Arial Unicode MS" panose="020B0604020202020204" pitchFamily="34" charset="-128"/>
              </a:rPr>
              <a:t> et </a:t>
            </a:r>
            <a:r>
              <a:rPr lang="hu-HU" sz="1200" dirty="0" err="1" smtClean="0">
                <a:effectLst/>
                <a:latin typeface="Avenir Book"/>
                <a:ea typeface="Arial Unicode MS" panose="020B0604020202020204" pitchFamily="34" charset="-128"/>
              </a:rPr>
              <a:t>al</a:t>
            </a:r>
            <a:r>
              <a:rPr lang="hu-HU" sz="1200" dirty="0" smtClean="0">
                <a:effectLst/>
                <a:latin typeface="Avenir Book"/>
                <a:ea typeface="Arial Unicode MS" panose="020B0604020202020204" pitchFamily="34" charset="-128"/>
              </a:rPr>
              <a:t>, 2019).  </a:t>
            </a:r>
            <a:endParaRPr lang="hu-HU" sz="1400" dirty="0" smtClean="0">
              <a:effectLst/>
              <a:latin typeface="Times New Roman" panose="02020603050405020304" pitchFamily="18" charset="0"/>
              <a:ea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8</a:t>
            </a:fld>
            <a:endParaRPr lang="en-US"/>
          </a:p>
        </p:txBody>
      </p:sp>
    </p:spTree>
    <p:extLst>
      <p:ext uri="{BB962C8B-B14F-4D97-AF65-F5344CB8AC3E}">
        <p14:creationId xmlns:p14="http://schemas.microsoft.com/office/powerpoint/2010/main" val="42568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hu-HU" sz="1400" b="1" cap="small" dirty="0" smtClean="0">
                <a:effectLst/>
                <a:latin typeface="Avenir Book"/>
                <a:ea typeface="Arial Unicode MS" panose="020B0604020202020204" pitchFamily="34" charset="-128"/>
              </a:rPr>
              <a:t>A függőség köre </a:t>
            </a:r>
            <a:r>
              <a:rPr lang="hu-HU" sz="1200" dirty="0" smtClean="0">
                <a:effectLst/>
                <a:latin typeface="Avenir Book"/>
                <a:ea typeface="Arial Unicode MS" panose="020B0604020202020204" pitchFamily="34" charset="-128"/>
              </a:rPr>
              <a:t>(9)</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Kíváncsiság, befogadás, függőség, hozzászokás, szégyen</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 </a:t>
            </a:r>
            <a:endParaRPr lang="hu-HU" sz="1400" dirty="0" smtClean="0">
              <a:effectLst/>
              <a:latin typeface="Times New Roman" panose="02020603050405020304" pitchFamily="18" charset="0"/>
              <a:ea typeface="Arial Unicode MS" panose="020B0604020202020204" pitchFamily="34" charset="-128"/>
            </a:endParaRPr>
          </a:p>
          <a:p>
            <a:pPr>
              <a:spcAft>
                <a:spcPts val="0"/>
              </a:spcAft>
            </a:pPr>
            <a:r>
              <a:rPr lang="hu-HU" sz="1200" dirty="0" smtClean="0">
                <a:effectLst/>
                <a:latin typeface="Avenir Book"/>
                <a:ea typeface="Arial Unicode MS" panose="020B0604020202020204" pitchFamily="34" charset="-128"/>
              </a:rPr>
              <a:t>A függőség igen rövid idő, akár már nyolc hét alatt is kialakulhat. Talán egyszerű kíváncsisággal kezdődik, ám a dopamin hatásának megtapasztalása miatt beszippanthatja a fogyasztót. Minél többet néz valaki pornót, annál többre vágyik, és hamarosan azon kapja magát, hogy rendszeresen nézi. Pont, mint a drogoknál, a néző hozzászokik, és egyre többre van szüksége. És ami kíváncsisággal kezdődött, általában szégyenkezéssel társuló függőséghez vezet. </a:t>
            </a:r>
            <a:endParaRPr lang="hu-HU" sz="1400" dirty="0" smtClean="0">
              <a:effectLst/>
              <a:latin typeface="Times New Roman" panose="02020603050405020304" pitchFamily="18" charset="0"/>
              <a:ea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9</a:t>
            </a:fld>
            <a:endParaRPr lang="en-US"/>
          </a:p>
        </p:txBody>
      </p:sp>
    </p:spTree>
    <p:extLst>
      <p:ext uri="{BB962C8B-B14F-4D97-AF65-F5344CB8AC3E}">
        <p14:creationId xmlns:p14="http://schemas.microsoft.com/office/powerpoint/2010/main" val="19407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xmlns=""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10/18/2021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4292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xmlns=""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xmlns=""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10/18/2021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10/18/2021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10/18/2021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xmlns=""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10/18/2021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74"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10/18/2021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7008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2U93S7CIj-Q?start=49&amp;feature=oembed"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video" Target="https://www.youtube.com/embed/K7OIlwEdOHY?feature=oembed" TargetMode="Externa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ylJhaQC0jko?feature=oembed"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edtechsandyk.blogspot.com/2017/07/easily-add-emoji-to-google-docs-slide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zQuCVeSYBIo?feature=oembed" TargetMode="Externa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xmlns="" id="{6D3BA21E-E6C8-4E14-8E53-C5DF567E9D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2" name="Rectangle 9">
            <a:extLst>
              <a:ext uri="{FF2B5EF4-FFF2-40B4-BE49-F238E27FC236}">
                <a16:creationId xmlns:a16="http://schemas.microsoft.com/office/drawing/2014/main" xmlns=""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3" name="Rectangle 11">
            <a:extLst>
              <a:ext uri="{FF2B5EF4-FFF2-40B4-BE49-F238E27FC236}">
                <a16:creationId xmlns:a16="http://schemas.microsoft.com/office/drawing/2014/main" xmlns=""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xmlns="" id="{18C3B467-088C-4F3D-A9A7-105C4E1E20CD}"/>
              </a:ext>
            </a:extLst>
          </p:cNvPr>
          <p:cNvSpPr>
            <a:spLocks noGrp="1"/>
          </p:cNvSpPr>
          <p:nvPr>
            <p:ph type="ctrTitle"/>
          </p:nvPr>
        </p:nvSpPr>
        <p:spPr>
          <a:xfrm>
            <a:off x="1249681" y="1864474"/>
            <a:ext cx="4801450" cy="1933804"/>
          </a:xfrm>
        </p:spPr>
        <p:txBody>
          <a:bodyPr>
            <a:normAutofit/>
          </a:bodyPr>
          <a:lstStyle/>
          <a:p>
            <a:r>
              <a:rPr lang="hu-HU" sz="4000" dirty="0" smtClean="0">
                <a:solidFill>
                  <a:srgbClr val="C00000"/>
                </a:solidFill>
              </a:rPr>
              <a:t>mi a gond </a:t>
            </a:r>
            <a:br>
              <a:rPr lang="hu-HU" sz="4000" dirty="0" smtClean="0">
                <a:solidFill>
                  <a:srgbClr val="C00000"/>
                </a:solidFill>
              </a:rPr>
            </a:br>
            <a:r>
              <a:rPr lang="hu-HU" sz="4000" dirty="0" smtClean="0">
                <a:solidFill>
                  <a:schemeClr val="tx1"/>
                </a:solidFill>
              </a:rPr>
              <a:t> a pornóval?</a:t>
            </a:r>
            <a:endParaRPr lang="hu-HU" sz="4000" dirty="0">
              <a:solidFill>
                <a:schemeClr val="tx1"/>
              </a:solidFill>
            </a:endParaRPr>
          </a:p>
        </p:txBody>
      </p:sp>
      <p:sp>
        <p:nvSpPr>
          <p:cNvPr id="3" name="Subtitle 2">
            <a:extLst>
              <a:ext uri="{FF2B5EF4-FFF2-40B4-BE49-F238E27FC236}">
                <a16:creationId xmlns:a16="http://schemas.microsoft.com/office/drawing/2014/main" xmlns="" id="{C8722DDC-8EEE-4A06-8DFE-B44871EAA2CF}"/>
              </a:ext>
            </a:extLst>
          </p:cNvPr>
          <p:cNvSpPr>
            <a:spLocks noGrp="1"/>
          </p:cNvSpPr>
          <p:nvPr>
            <p:ph type="subTitle" idx="1"/>
          </p:nvPr>
        </p:nvSpPr>
        <p:spPr>
          <a:xfrm>
            <a:off x="951006" y="3520440"/>
            <a:ext cx="5272905" cy="571819"/>
          </a:xfrm>
        </p:spPr>
        <p:txBody>
          <a:bodyPr>
            <a:normAutofit fontScale="92500"/>
          </a:bodyPr>
          <a:lstStyle/>
          <a:p>
            <a:pPr>
              <a:spcAft>
                <a:spcPts val="600"/>
              </a:spcAft>
            </a:pPr>
            <a:r>
              <a:rPr lang="hu-HU" sz="2400" b="1" dirty="0">
                <a:solidFill>
                  <a:schemeClr val="tx1"/>
                </a:solidFill>
              </a:rPr>
              <a:t>Függőség, bántalmazás, és szenvedés</a:t>
            </a:r>
          </a:p>
        </p:txBody>
      </p:sp>
      <p:sp>
        <p:nvSpPr>
          <p:cNvPr id="4" name="TextBox 3">
            <a:extLst>
              <a:ext uri="{FF2B5EF4-FFF2-40B4-BE49-F238E27FC236}">
                <a16:creationId xmlns:a16="http://schemas.microsoft.com/office/drawing/2014/main" xmlns="" id="{74EEE019-A6DF-A646-9F4E-2E1F546711EC}"/>
              </a:ext>
            </a:extLst>
          </p:cNvPr>
          <p:cNvSpPr txBox="1"/>
          <p:nvPr/>
        </p:nvSpPr>
        <p:spPr>
          <a:xfrm>
            <a:off x="1103272" y="3990547"/>
            <a:ext cx="5120639" cy="1169551"/>
          </a:xfrm>
          <a:prstGeom prst="rect">
            <a:avLst/>
          </a:prstGeom>
          <a:noFill/>
        </p:spPr>
        <p:txBody>
          <a:bodyPr wrap="square" rtlCol="0">
            <a:spAutoFit/>
          </a:bodyPr>
          <a:lstStyle/>
          <a:p>
            <a:pPr algn="r"/>
            <a:r>
              <a:rPr lang="hu-HU" sz="1400" dirty="0"/>
              <a:t>Írta: </a:t>
            </a:r>
            <a:r>
              <a:rPr lang="hu-HU" sz="1400" dirty="0" err="1"/>
              <a:t>Erica</a:t>
            </a:r>
            <a:r>
              <a:rPr lang="hu-HU" sz="1400" dirty="0"/>
              <a:t> Jones</a:t>
            </a:r>
          </a:p>
          <a:p>
            <a:pPr algn="r"/>
            <a:r>
              <a:rPr lang="hu-HU" sz="1400" dirty="0"/>
              <a:t>A Hetednapi Adventista </a:t>
            </a:r>
            <a:r>
              <a:rPr lang="hu-HU" sz="1400" dirty="0" smtClean="0"/>
              <a:t>Egyház</a:t>
            </a:r>
          </a:p>
          <a:p>
            <a:pPr algn="r"/>
            <a:r>
              <a:rPr lang="hu-HU" sz="1400" dirty="0" smtClean="0"/>
              <a:t> </a:t>
            </a:r>
            <a:r>
              <a:rPr lang="hu-HU" sz="1400" dirty="0"/>
              <a:t>Észak-Amerikai Divíziójának</a:t>
            </a:r>
          </a:p>
          <a:p>
            <a:pPr algn="r"/>
            <a:r>
              <a:rPr lang="hu-HU" sz="1400" dirty="0"/>
              <a:t>igazgatóhelyettese</a:t>
            </a:r>
          </a:p>
          <a:p>
            <a:pPr algn="r"/>
            <a:endParaRPr lang="hu-HU" sz="1400" dirty="0"/>
          </a:p>
        </p:txBody>
      </p:sp>
      <p:pic>
        <p:nvPicPr>
          <p:cNvPr id="7" name="Picture 6" descr="Logo, icon&#10;&#10;Description automatically generated">
            <a:extLst>
              <a:ext uri="{FF2B5EF4-FFF2-40B4-BE49-F238E27FC236}">
                <a16:creationId xmlns:a16="http://schemas.microsoft.com/office/drawing/2014/main" xmlns="" id="{F921D7F9-8D44-E24C-BF10-4DEEE252EDEA}"/>
              </a:ext>
            </a:extLst>
          </p:cNvPr>
          <p:cNvPicPr>
            <a:picLocks noChangeAspect="1"/>
          </p:cNvPicPr>
          <p:nvPr/>
        </p:nvPicPr>
        <p:blipFill>
          <a:blip r:embed="rId4"/>
          <a:stretch>
            <a:fillRect/>
          </a:stretch>
        </p:blipFill>
        <p:spPr>
          <a:xfrm>
            <a:off x="1365149" y="4258831"/>
            <a:ext cx="420664" cy="381046"/>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panther">
            <a:extLst>
              <a:ext uri="{FF2B5EF4-FFF2-40B4-BE49-F238E27FC236}">
                <a16:creationId xmlns:a16="http://schemas.microsoft.com/office/drawing/2014/main" xmlns="" id="{17E72BF2-6B33-44B1-A4EC-E4FD72C97422}"/>
              </a:ext>
            </a:extLst>
          </p:cNvPr>
          <p:cNvPicPr>
            <a:picLocks noChangeAspect="1"/>
          </p:cNvPicPr>
          <p:nvPr/>
        </p:nvPicPr>
        <p:blipFill rotWithShape="1">
          <a:blip r:embed="rId3"/>
          <a:srcRect t="13358" r="9091" b="21500"/>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62D01FB-31BD-4C19-A0D1-3DB2A93EA76D}"/>
              </a:ext>
            </a:extLst>
          </p:cNvPr>
          <p:cNvSpPr>
            <a:spLocks noGrp="1"/>
          </p:cNvSpPr>
          <p:nvPr>
            <p:ph type="title"/>
          </p:nvPr>
        </p:nvSpPr>
        <p:spPr>
          <a:xfrm>
            <a:off x="774043" y="727626"/>
            <a:ext cx="4602152" cy="1718225"/>
          </a:xfrm>
        </p:spPr>
        <p:txBody>
          <a:bodyPr>
            <a:normAutofit fontScale="90000"/>
          </a:bodyPr>
          <a:lstStyle/>
          <a:p>
            <a:r>
              <a:rPr lang="hu-HU" dirty="0" smtClean="0"/>
              <a:t>Az </a:t>
            </a:r>
            <a:r>
              <a:rPr lang="hu-HU" dirty="0"/>
              <a:t>emberek eszközzé válnak egy cél érdekében </a:t>
            </a:r>
          </a:p>
        </p:txBody>
      </p:sp>
      <p:sp>
        <p:nvSpPr>
          <p:cNvPr id="3" name="Content Placeholder 2">
            <a:extLst>
              <a:ext uri="{FF2B5EF4-FFF2-40B4-BE49-F238E27FC236}">
                <a16:creationId xmlns:a16="http://schemas.microsoft.com/office/drawing/2014/main" xmlns="" id="{FA8AEBC2-EA6D-406B-AA76-CBC82CA0F50D}"/>
              </a:ext>
            </a:extLst>
          </p:cNvPr>
          <p:cNvSpPr>
            <a:spLocks noGrp="1"/>
          </p:cNvSpPr>
          <p:nvPr>
            <p:ph idx="1"/>
          </p:nvPr>
        </p:nvSpPr>
        <p:spPr>
          <a:xfrm>
            <a:off x="774043" y="2394224"/>
            <a:ext cx="4602152" cy="3736150"/>
          </a:xfrm>
        </p:spPr>
        <p:txBody>
          <a:bodyPr>
            <a:normAutofit/>
          </a:bodyPr>
          <a:lstStyle/>
          <a:p>
            <a:pPr>
              <a:lnSpc>
                <a:spcPct val="150000"/>
              </a:lnSpc>
              <a:buFont typeface="Arial" panose="020B0604020202020204" pitchFamily="34" charset="0"/>
              <a:buChar char="•"/>
            </a:pPr>
            <a:r>
              <a:rPr lang="hu-HU" sz="2400" dirty="0"/>
              <a:t>A többiek megítélendő, szexualizálandó, üldözendő, vadászandó tárgyakká válnak. </a:t>
            </a:r>
          </a:p>
          <a:p>
            <a:pPr>
              <a:lnSpc>
                <a:spcPct val="150000"/>
              </a:lnSpc>
              <a:buFont typeface="Arial" panose="020B0604020202020204" pitchFamily="34" charset="0"/>
              <a:buChar char="•"/>
            </a:pPr>
            <a:r>
              <a:rPr lang="hu-HU" sz="2400" dirty="0"/>
              <a:t>Kukkolás</a:t>
            </a:r>
          </a:p>
          <a:p>
            <a:pPr>
              <a:lnSpc>
                <a:spcPct val="150000"/>
              </a:lnSpc>
              <a:buFont typeface="Arial" panose="020B0604020202020204" pitchFamily="34" charset="0"/>
              <a:buChar char="•"/>
            </a:pPr>
            <a:r>
              <a:rPr lang="hu-HU" sz="2400" dirty="0"/>
              <a:t>Elérzéketlenedés</a:t>
            </a:r>
          </a:p>
          <a:p>
            <a:pPr>
              <a:lnSpc>
                <a:spcPct val="150000"/>
              </a:lnSpc>
              <a:buFont typeface="Arial" panose="020B0604020202020204" pitchFamily="34" charset="0"/>
              <a:buChar char="•"/>
            </a:pPr>
            <a:r>
              <a:rPr lang="hu-HU" sz="2400" dirty="0"/>
              <a:t>Tárgyiasítás</a:t>
            </a:r>
          </a:p>
          <a:p>
            <a:pPr marL="0" indent="0">
              <a:buNone/>
            </a:pPr>
            <a:endParaRPr lang="hu-HU" dirty="0"/>
          </a:p>
        </p:txBody>
      </p:sp>
    </p:spTree>
    <p:extLst>
      <p:ext uri="{BB962C8B-B14F-4D97-AF65-F5344CB8AC3E}">
        <p14:creationId xmlns:p14="http://schemas.microsoft.com/office/powerpoint/2010/main" val="281311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Pornography Hooked Me Deep' - Nate's Story">
            <a:hlinkClick r:id="" action="ppaction://media"/>
            <a:extLst>
              <a:ext uri="{FF2B5EF4-FFF2-40B4-BE49-F238E27FC236}">
                <a16:creationId xmlns:a16="http://schemas.microsoft.com/office/drawing/2014/main" xmlns="" id="{4D09119A-2DA2-D641-B866-551AB7CC3DC4}"/>
              </a:ext>
            </a:extLst>
          </p:cNvPr>
          <p:cNvPicPr>
            <a:picLocks noRot="1" noChangeAspect="1"/>
          </p:cNvPicPr>
          <p:nvPr>
            <a:videoFile r:link="rId1"/>
          </p:nvPr>
        </p:nvPicPr>
        <p:blipFill>
          <a:blip r:embed="rId4"/>
          <a:stretch>
            <a:fillRect/>
          </a:stretch>
        </p:blipFill>
        <p:spPr>
          <a:xfrm>
            <a:off x="654676" y="354652"/>
            <a:ext cx="10882648" cy="6148696"/>
          </a:xfrm>
          <a:prstGeom prst="rect">
            <a:avLst/>
          </a:prstGeom>
        </p:spPr>
      </p:pic>
    </p:spTree>
    <p:extLst>
      <p:ext uri="{BB962C8B-B14F-4D97-AF65-F5344CB8AC3E}">
        <p14:creationId xmlns:p14="http://schemas.microsoft.com/office/powerpoint/2010/main" val="252788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6F4EBCC-FE86-430B-B045-896BD96448AC}"/>
              </a:ext>
            </a:extLst>
          </p:cNvPr>
          <p:cNvSpPr>
            <a:spLocks noGrp="1"/>
          </p:cNvSpPr>
          <p:nvPr>
            <p:ph type="title"/>
          </p:nvPr>
        </p:nvSpPr>
        <p:spPr/>
        <p:txBody>
          <a:bodyPr/>
          <a:lstStyle/>
          <a:p>
            <a:r>
              <a:rPr lang="hu-HU" dirty="0" smtClean="0"/>
              <a:t>BÁNTALMAZÁS</a:t>
            </a:r>
            <a:endParaRPr lang="hu-HU" dirty="0"/>
          </a:p>
        </p:txBody>
      </p:sp>
      <p:sp>
        <p:nvSpPr>
          <p:cNvPr id="7" name="Text Placeholder 6">
            <a:extLst>
              <a:ext uri="{FF2B5EF4-FFF2-40B4-BE49-F238E27FC236}">
                <a16:creationId xmlns:a16="http://schemas.microsoft.com/office/drawing/2014/main" xmlns="" id="{8D1D1F11-90EB-4EA9-BD5B-CA8DEAA095D1}"/>
              </a:ext>
            </a:extLst>
          </p:cNvPr>
          <p:cNvSpPr>
            <a:spLocks noGrp="1"/>
          </p:cNvSpPr>
          <p:nvPr>
            <p:ph type="body" idx="1"/>
          </p:nvPr>
        </p:nvSpPr>
        <p:spPr/>
        <p:txBody>
          <a:bodyPr/>
          <a:lstStyle/>
          <a:p>
            <a:r>
              <a:rPr lang="hu-HU" dirty="0" smtClean="0"/>
              <a:t>A pornóval járó erőszak</a:t>
            </a:r>
            <a:endParaRPr lang="hu-HU" dirty="0"/>
          </a:p>
        </p:txBody>
      </p:sp>
    </p:spTree>
    <p:extLst>
      <p:ext uri="{BB962C8B-B14F-4D97-AF65-F5344CB8AC3E}">
        <p14:creationId xmlns:p14="http://schemas.microsoft.com/office/powerpoint/2010/main" val="221652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65FAA58-0EDC-412F-A5F8-01968BE60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DBA80B1-3B69-49C0-8AC9-716ABA57F5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197"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xmlns="" id="{047E1103-B264-49BE-BC2A-F4E40BD33B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1587" y="806860"/>
            <a:ext cx="3813048" cy="5239512"/>
          </a:xfrm>
          <a:prstGeom prst="rect">
            <a:avLst/>
          </a:prstGeom>
          <a:solidFill>
            <a:schemeClr val="accent1"/>
          </a:solidFill>
          <a:ln w="9525" cap="sq" cmpd="sng" algn="ctr">
            <a:noFill/>
            <a:prstDash val="solid"/>
            <a:miter lim="800000"/>
          </a:ln>
          <a:effectLst/>
        </p:spPr>
      </p:sp>
      <p:sp>
        <p:nvSpPr>
          <p:cNvPr id="4" name="Title 3">
            <a:extLst>
              <a:ext uri="{FF2B5EF4-FFF2-40B4-BE49-F238E27FC236}">
                <a16:creationId xmlns:a16="http://schemas.microsoft.com/office/drawing/2014/main" xmlns="" id="{EFB8CE73-73C7-444B-AA96-8B8AE0E3AD50}"/>
              </a:ext>
            </a:extLst>
          </p:cNvPr>
          <p:cNvSpPr>
            <a:spLocks noGrp="1"/>
          </p:cNvSpPr>
          <p:nvPr>
            <p:ph type="title"/>
          </p:nvPr>
        </p:nvSpPr>
        <p:spPr>
          <a:xfrm>
            <a:off x="983887" y="1185059"/>
            <a:ext cx="3491832" cy="4487882"/>
          </a:xfrm>
        </p:spPr>
        <p:txBody>
          <a:bodyPr>
            <a:normAutofit/>
          </a:bodyPr>
          <a:lstStyle/>
          <a:p>
            <a:pPr algn="ctr"/>
            <a:r>
              <a:rPr lang="hu-HU" sz="4400" dirty="0" smtClean="0">
                <a:solidFill>
                  <a:srgbClr val="FFFFFF"/>
                </a:solidFill>
              </a:rPr>
              <a:t>A számok tükrében</a:t>
            </a:r>
            <a:endParaRPr lang="hu-HU" sz="4400" dirty="0">
              <a:solidFill>
                <a:srgbClr val="FFFFFF"/>
              </a:solidFill>
            </a:endParaRPr>
          </a:p>
        </p:txBody>
      </p:sp>
      <p:sp>
        <p:nvSpPr>
          <p:cNvPr id="16" name="Rectangle 15">
            <a:extLst>
              <a:ext uri="{FF2B5EF4-FFF2-40B4-BE49-F238E27FC236}">
                <a16:creationId xmlns:a16="http://schemas.microsoft.com/office/drawing/2014/main" xmlns="" id="{52DA11B6-B538-4624-9628-98B823D761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43494" y="276008"/>
            <a:ext cx="6463060"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FB1CB5B-67A5-45DB-B8E1-7A09A642E3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08842" y="438912"/>
            <a:ext cx="6132365" cy="5980176"/>
          </a:xfrm>
          <a:prstGeom prst="rect">
            <a:avLst/>
          </a:prstGeom>
          <a:noFill/>
          <a:ln w="6350" cap="sq" cmpd="sng" algn="ctr">
            <a:solidFill>
              <a:schemeClr val="tx1">
                <a:lumMod val="75000"/>
                <a:lumOff val="25000"/>
              </a:schemeClr>
            </a:solidFill>
            <a:prstDash val="solid"/>
            <a:miter lim="800000"/>
          </a:ln>
          <a:effectLst/>
        </p:spPr>
      </p:sp>
      <p:sp>
        <p:nvSpPr>
          <p:cNvPr id="5" name="Content Placeholder 4">
            <a:extLst>
              <a:ext uri="{FF2B5EF4-FFF2-40B4-BE49-F238E27FC236}">
                <a16:creationId xmlns:a16="http://schemas.microsoft.com/office/drawing/2014/main" xmlns="" id="{90F4EAF0-74EE-4DA7-BEB4-643187984A39}"/>
              </a:ext>
            </a:extLst>
          </p:cNvPr>
          <p:cNvSpPr>
            <a:spLocks noGrp="1"/>
          </p:cNvSpPr>
          <p:nvPr>
            <p:ph idx="1"/>
          </p:nvPr>
        </p:nvSpPr>
        <p:spPr>
          <a:xfrm>
            <a:off x="5852160" y="643465"/>
            <a:ext cx="5683643" cy="5340514"/>
          </a:xfrm>
        </p:spPr>
        <p:txBody>
          <a:bodyPr anchor="ctr">
            <a:noAutofit/>
          </a:bodyPr>
          <a:lstStyle/>
          <a:p>
            <a:pPr marL="342900" marR="0" lvl="0" indent="-342900">
              <a:lnSpc>
                <a:spcPct val="100000"/>
              </a:lnSpc>
              <a:spcBef>
                <a:spcPts val="0"/>
              </a:spcBef>
              <a:spcAft>
                <a:spcPts val="600"/>
              </a:spcAft>
              <a:buFont typeface="+mj-lt"/>
              <a:buAutoNum type="arabicPeriod"/>
            </a:pPr>
            <a:r>
              <a:rPr lang="hu-HU" sz="2000" dirty="0">
                <a:ea typeface="Times New Roman" panose="02020603050405020304" pitchFamily="18" charset="0"/>
              </a:rPr>
              <a:t>Az online megtekinthető pornófilmek 45%-a tartalmaz legalább egy fizikai erőszakot bemutató jelenetet.  A bemutatott fizikai erőszak öt leggyakoribb formája a verés, a száj betömése, a pofozás, a hajhúzás és a fojtogatás. (Fritz et </a:t>
            </a:r>
            <a:r>
              <a:rPr lang="hu-HU" sz="2000" dirty="0" err="1">
                <a:ea typeface="Times New Roman" panose="02020603050405020304" pitchFamily="18" charset="0"/>
              </a:rPr>
              <a:t>al</a:t>
            </a:r>
            <a:r>
              <a:rPr lang="hu-HU" sz="2000" dirty="0">
                <a:ea typeface="Times New Roman" panose="02020603050405020304" pitchFamily="18" charset="0"/>
              </a:rPr>
              <a:t>, 2020) </a:t>
            </a:r>
          </a:p>
          <a:p>
            <a:pPr marL="342900" marR="0" lvl="0" indent="-342900">
              <a:lnSpc>
                <a:spcPct val="100000"/>
              </a:lnSpc>
              <a:spcBef>
                <a:spcPts val="0"/>
              </a:spcBef>
              <a:spcAft>
                <a:spcPts val="600"/>
              </a:spcAft>
              <a:buFont typeface="+mj-lt"/>
              <a:buAutoNum type="arabicPeriod"/>
            </a:pPr>
            <a:r>
              <a:rPr lang="hu-HU" sz="2000" dirty="0">
                <a:ea typeface="Times New Roman" panose="02020603050405020304" pitchFamily="18" charset="0"/>
              </a:rPr>
              <a:t>A pornográf jelenetek 97% -ában </a:t>
            </a:r>
            <a:r>
              <a:rPr lang="hu-HU" sz="2000" dirty="0" smtClean="0">
                <a:ea typeface="Times New Roman" panose="02020603050405020304" pitchFamily="18" charset="0"/>
              </a:rPr>
              <a:t>nők az </a:t>
            </a:r>
            <a:r>
              <a:rPr lang="hu-HU" sz="2000" dirty="0">
                <a:ea typeface="Times New Roman" panose="02020603050405020304" pitchFamily="18" charset="0"/>
              </a:rPr>
              <a:t>erőszak célpontjai. Bemutatott reakciójuk pedig közönyös, vagy pozitív, csak nagyon ritkán negatív. A jelenetek 76% -ában férfiak a nők elleni erőszak elkövetői. (Fritz et </a:t>
            </a:r>
            <a:r>
              <a:rPr lang="hu-HU" sz="2000" dirty="0" err="1">
                <a:ea typeface="Times New Roman" panose="02020603050405020304" pitchFamily="18" charset="0"/>
              </a:rPr>
              <a:t>al</a:t>
            </a:r>
            <a:r>
              <a:rPr lang="hu-HU" sz="2000" dirty="0">
                <a:ea typeface="Times New Roman" panose="02020603050405020304" pitchFamily="18" charset="0"/>
              </a:rPr>
              <a:t>., 2020)</a:t>
            </a:r>
          </a:p>
          <a:p>
            <a:pPr marL="342900" marR="0" lvl="0" indent="-342900">
              <a:lnSpc>
                <a:spcPct val="100000"/>
              </a:lnSpc>
              <a:spcBef>
                <a:spcPts val="0"/>
              </a:spcBef>
              <a:spcAft>
                <a:spcPts val="600"/>
              </a:spcAft>
              <a:buFont typeface="+mj-lt"/>
              <a:buAutoNum type="arabicPeriod"/>
            </a:pPr>
            <a:r>
              <a:rPr lang="hu-HU" sz="2000" dirty="0">
                <a:ea typeface="Times New Roman" panose="02020603050405020304" pitchFamily="18" charset="0"/>
              </a:rPr>
              <a:t>Azok a fiúk, akik már láttak erőszakos pornót, kétszer nagyobb valószínűséggel követnek el fizikai és szexuális erőszakot randipartnerükkel szemben. (</a:t>
            </a:r>
            <a:r>
              <a:rPr lang="hu-HU" sz="2000" dirty="0" err="1">
                <a:ea typeface="Times New Roman" panose="02020603050405020304" pitchFamily="18" charset="0"/>
              </a:rPr>
              <a:t>Rostad</a:t>
            </a:r>
            <a:r>
              <a:rPr lang="hu-HU" sz="2000" dirty="0">
                <a:ea typeface="Times New Roman" panose="02020603050405020304" pitchFamily="18" charset="0"/>
              </a:rPr>
              <a:t> et </a:t>
            </a:r>
            <a:r>
              <a:rPr lang="hu-HU" sz="2000" dirty="0" err="1">
                <a:ea typeface="Times New Roman" panose="02020603050405020304" pitchFamily="18" charset="0"/>
              </a:rPr>
              <a:t>al</a:t>
            </a:r>
            <a:r>
              <a:rPr lang="hu-HU" sz="2000" dirty="0">
                <a:ea typeface="Times New Roman" panose="02020603050405020304" pitchFamily="18" charset="0"/>
              </a:rPr>
              <a:t>., 2019)</a:t>
            </a:r>
          </a:p>
          <a:p>
            <a:pPr marL="342900" marR="0" lvl="0" indent="-342900">
              <a:lnSpc>
                <a:spcPct val="100000"/>
              </a:lnSpc>
              <a:spcBef>
                <a:spcPts val="0"/>
              </a:spcBef>
              <a:spcAft>
                <a:spcPts val="600"/>
              </a:spcAft>
              <a:buFont typeface="+mj-lt"/>
              <a:buAutoNum type="arabicPeriod"/>
            </a:pPr>
            <a:r>
              <a:rPr lang="hu-HU" sz="2000" dirty="0">
                <a:ea typeface="Times New Roman" panose="02020603050405020304" pitchFamily="18" charset="0"/>
              </a:rPr>
              <a:t>Azok a lányok, akik láttak már erőszakos pornót, nagyobb valószínűséggel válnak partnerük erőszakoskodásának áldozatává. (</a:t>
            </a:r>
            <a:r>
              <a:rPr lang="hu-HU" sz="2000" dirty="0" err="1">
                <a:ea typeface="Times New Roman" panose="02020603050405020304" pitchFamily="18" charset="0"/>
              </a:rPr>
              <a:t>Rostad</a:t>
            </a:r>
            <a:r>
              <a:rPr lang="hu-HU" sz="2000" dirty="0">
                <a:ea typeface="Times New Roman" panose="02020603050405020304" pitchFamily="18" charset="0"/>
              </a:rPr>
              <a:t> et </a:t>
            </a:r>
            <a:r>
              <a:rPr lang="hu-HU" sz="2000" dirty="0" err="1">
                <a:ea typeface="Times New Roman" panose="02020603050405020304" pitchFamily="18" charset="0"/>
              </a:rPr>
              <a:t>al</a:t>
            </a:r>
            <a:r>
              <a:rPr lang="hu-HU" sz="2000" dirty="0">
                <a:ea typeface="Times New Roman" panose="02020603050405020304" pitchFamily="18" charset="0"/>
              </a:rPr>
              <a:t>., 2019) </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18064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xmlns="" id="{E192707B-B929-41A7-9B41-E959A1C689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xmlns="" id="{CEEE01C3-E4BE-4298-ABDF-62A61AC0A27E}"/>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7B8A6E83-A27B-4761-B055-3A763C1F742A}"/>
              </a:ext>
            </a:extLst>
          </p:cNvPr>
          <p:cNvSpPr>
            <a:spLocks noGrp="1"/>
          </p:cNvSpPr>
          <p:nvPr>
            <p:ph type="title"/>
          </p:nvPr>
        </p:nvSpPr>
        <p:spPr>
          <a:xfrm>
            <a:off x="1066800" y="491490"/>
            <a:ext cx="10058400" cy="1371600"/>
          </a:xfrm>
        </p:spPr>
        <p:txBody>
          <a:bodyPr>
            <a:normAutofit/>
          </a:bodyPr>
          <a:lstStyle/>
          <a:p>
            <a:r>
              <a:rPr lang="hu-HU" dirty="0" smtClean="0"/>
              <a:t>Tényleg </a:t>
            </a:r>
            <a:r>
              <a:rPr lang="hu-HU" dirty="0"/>
              <a:t>senkinek sem árt? </a:t>
            </a:r>
          </a:p>
        </p:txBody>
      </p:sp>
      <p:sp>
        <p:nvSpPr>
          <p:cNvPr id="3" name="Content Placeholder 2">
            <a:extLst>
              <a:ext uri="{FF2B5EF4-FFF2-40B4-BE49-F238E27FC236}">
                <a16:creationId xmlns:a16="http://schemas.microsoft.com/office/drawing/2014/main" xmlns="" id="{8BCE073D-C705-4261-BF1D-E40D8AFB96D8}"/>
              </a:ext>
            </a:extLst>
          </p:cNvPr>
          <p:cNvSpPr>
            <a:spLocks noGrp="1"/>
          </p:cNvSpPr>
          <p:nvPr>
            <p:ph idx="1"/>
          </p:nvPr>
        </p:nvSpPr>
        <p:spPr>
          <a:xfrm>
            <a:off x="1066800" y="1634490"/>
            <a:ext cx="10386060" cy="4880610"/>
          </a:xfrm>
        </p:spPr>
        <p:txBody>
          <a:bodyPr>
            <a:noAutofit/>
          </a:bodyPr>
          <a:lstStyle/>
          <a:p>
            <a:r>
              <a:rPr lang="hu-HU" sz="2000" dirty="0"/>
              <a:t>A pornográf filmekben ábrázolt pozitív válasz az erőszakra nagyban elősegíti szexualitásról alkotott embertelen, agresszív kép kialakulását. Az agy megtanulja a szexuális viselkedést ezekhez a dolgokhoz kapcsolni, ha az izgalom érzelmei erőszakhoz és agresszióhoz kapcsolódnak, ami kevésbé együttérzővé teheti a nézőt a szexuális erőszak és kizsákmányolás áldozataival kapcsolatban. Még ront a helyzeten, hogy ha a film ábrázolása szerint az áldozatok még élvezik is az erőszakot és a bántalmazást, a néző elhiszi, hogy az emberek élvezik, ha így bánnak velük.   </a:t>
            </a:r>
          </a:p>
          <a:p>
            <a:r>
              <a:rPr lang="hu-HU" sz="2000" dirty="0"/>
              <a:t>A szexuális kereskedelem áldozatai arról számoltak be, hogy pornó nézésére kényszerítették őket, hogy megtanulják, mit várnak el majd tőlük. Túl azon, hogy a pornográfiát az áldozatok oktató kézikönyvének használják, gyakran elválaszthatatlan az emberkereskedelemtől. A szexuális kereskedelem áldozatainak közel fele számolt be róla, hogy rabságuk idején kikötözték őket és erőszakos pornófilmet készítettek róluk. Ezt az online tartalmat anyagi haszonszerzésre, vagy reklámcélokra használhatják, a nézőnek pedig fogalma sincs a kamera mögött rejlő valódi történetről.    </a:t>
            </a:r>
          </a:p>
        </p:txBody>
      </p:sp>
      <p:sp>
        <p:nvSpPr>
          <p:cNvPr id="17" name="Rectangle 11">
            <a:extLst>
              <a:ext uri="{FF2B5EF4-FFF2-40B4-BE49-F238E27FC236}">
                <a16:creationId xmlns:a16="http://schemas.microsoft.com/office/drawing/2014/main" xmlns="" id="{8FB4235C-4505-46C7-AD8F-8769A1972F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8499764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xmlns=""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xmlns=""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xmlns=""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xmlns=""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xmlns="" id="{EA4E4267-CAF0-4C38-8DC6-CD3B1A9F04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0EE3ACC5-126D-4BA4-8B45-7F0B5B839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384"/>
            <a:ext cx="12192000" cy="6858000"/>
          </a:xfrm>
          <a:prstGeom prst="rect">
            <a:avLst/>
          </a:prstGeom>
          <a:blipFill dpi="0" rotWithShape="1">
            <a:blip r:embed="rId6">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xmlns="" id="{AB2868F7-FE10-4289-A5BD-90763C7A2F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BD94142C-10EE-487C-A327-404FDF358F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xmlns="" id="{5F7FAC2D-7A74-4939-A917-A1A5AF935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xmlns="" id="{1C7B3CF0-3207-4AC5-A2FF-D6325C9617EC}"/>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hu-HU" sz="4800" cap="all" spc="-100" dirty="0" smtClean="0">
                <a:solidFill>
                  <a:schemeClr val="bg1"/>
                </a:solidFill>
              </a:rPr>
              <a:t>Ez </a:t>
            </a:r>
            <a:r>
              <a:rPr lang="hu-HU" sz="4800" cap="all" spc="-100" dirty="0">
                <a:solidFill>
                  <a:schemeClr val="bg1"/>
                </a:solidFill>
              </a:rPr>
              <a:t>nem csak rólad szól </a:t>
            </a:r>
          </a:p>
        </p:txBody>
      </p:sp>
      <p:sp>
        <p:nvSpPr>
          <p:cNvPr id="32" name="Rectangle 31">
            <a:extLst>
              <a:ext uri="{FF2B5EF4-FFF2-40B4-BE49-F238E27FC236}">
                <a16:creationId xmlns:a16="http://schemas.microsoft.com/office/drawing/2014/main" xmlns="" id="{BA53A868-C420-4BAE-9244-EC162AF05C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 id="{C2686EF3-81CC-419F-96C3-002A758803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8D93CCA-A85E-4529-A6F0-8BB54D27BC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1ECFA516-C18C-41AE-AFF2-A0D0A59C9E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ornVideo">
            <a:hlinkClick r:id="" action="ppaction://media"/>
            <a:extLst>
              <a:ext uri="{FF2B5EF4-FFF2-40B4-BE49-F238E27FC236}">
                <a16:creationId xmlns:a16="http://schemas.microsoft.com/office/drawing/2014/main" xmlns="" id="{BC56E2AD-8B53-4D81-826F-B37D4C61A7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980729" y="1120506"/>
            <a:ext cx="7172926" cy="4034770"/>
          </a:xfrm>
          <a:prstGeom prst="rect">
            <a:avLst/>
          </a:prstGeom>
        </p:spPr>
      </p:pic>
      <p:pic>
        <p:nvPicPr>
          <p:cNvPr id="3" name="Online Media 2" descr="Refuse to click   porn linked to sex trafficking">
            <a:hlinkClick r:id="" action="ppaction://media"/>
            <a:extLst>
              <a:ext uri="{FF2B5EF4-FFF2-40B4-BE49-F238E27FC236}">
                <a16:creationId xmlns:a16="http://schemas.microsoft.com/office/drawing/2014/main" xmlns="" id="{7EE32E93-D07C-8A44-9FC5-4899502D7170}"/>
              </a:ext>
            </a:extLst>
          </p:cNvPr>
          <p:cNvPicPr>
            <a:picLocks noRot="1" noChangeAspect="1"/>
          </p:cNvPicPr>
          <p:nvPr>
            <a:videoFile r:link="rId3"/>
          </p:nvPr>
        </p:nvPicPr>
        <p:blipFill>
          <a:blip r:embed="rId8"/>
          <a:stretch>
            <a:fillRect/>
          </a:stretch>
        </p:blipFill>
        <p:spPr>
          <a:xfrm>
            <a:off x="5120918" y="1120506"/>
            <a:ext cx="7219608" cy="4079078"/>
          </a:xfrm>
          <a:prstGeom prst="rect">
            <a:avLst/>
          </a:prstGeom>
        </p:spPr>
      </p:pic>
    </p:spTree>
    <p:extLst>
      <p:ext uri="{BB962C8B-B14F-4D97-AF65-F5344CB8AC3E}">
        <p14:creationId xmlns:p14="http://schemas.microsoft.com/office/powerpoint/2010/main" val="20811269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xmlns=""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xmlns="" id="{A069235B-22DB-4231-8291-D64DA2CDEB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hu-HU" smtClean="0"/>
              <a:t>Az érzelmek megvásárolhatók, és minél több pénzt költenek rá, annál nagyobb kontrollra lehet szert tenni egy kapcsolatban. </a:t>
            </a:r>
          </a:p>
          <a:p>
            <a:pPr algn="ctr"/>
            <a:r>
              <a:rPr lang="hu-HU" smtClean="0"/>
              <a:t>A kontrolláló, irányító viselkedés a szeretet gesztusa. A birtoklás is a szeretet kifejezése, különösen, ha manipulációról van szó. </a:t>
            </a:r>
          </a:p>
          <a:p>
            <a:pPr algn="ctr"/>
            <a:r>
              <a:rPr lang="hu-HU" smtClean="0"/>
              <a:t>Romantikus dolog figyelmen kívül hagyni mások fájdalmát a saját örömünk érdekében. </a:t>
            </a:r>
          </a:p>
          <a:p>
            <a:pPr algn="ctr"/>
            <a:r>
              <a:rPr lang="hu-HU" smtClean="0"/>
              <a:t>Elfogadható fegyverként használni a szexet. A kényszerítés, az erőszakolás nem annyira bántalmazó, hanem inkább a vágy kifejezője. </a:t>
            </a:r>
          </a:p>
          <a:p>
            <a:pPr algn="ctr"/>
            <a:r>
              <a:rPr lang="hu-HU" smtClean="0"/>
              <a:t>A gazdagság és a siker, súlyosan sérült múlttal párosulva feljogosít egy bántalmazó jellegű kapcsolatra. Az erőszakszerű kapcsolat elfogadását jelenti, még, ha az évtized „szerelmes regényének” kiáltották is ki.</a:t>
            </a:r>
            <a:endParaRPr lang="hu-HU"/>
          </a:p>
        </p:txBody>
      </p:sp>
      <p:pic>
        <p:nvPicPr>
          <p:cNvPr id="5" name="Content Placeholder 4" descr="Text&#10;&#10;Description automatically generated">
            <a:extLst>
              <a:ext uri="{FF2B5EF4-FFF2-40B4-BE49-F238E27FC236}">
                <a16:creationId xmlns:a16="http://schemas.microsoft.com/office/drawing/2014/main" xmlns="" id="{82DA72C9-3E7D-456D-A640-2B490A4907CD}"/>
              </a:ext>
            </a:extLst>
          </p:cNvPr>
          <p:cNvPicPr>
            <a:picLocks noGrp="1" noChangeAspect="1"/>
          </p:cNvPicPr>
          <p:nvPr>
            <p:ph idx="1"/>
          </p:nvPr>
        </p:nvPicPr>
        <p:blipFill>
          <a:blip r:embed="rId3"/>
          <a:stretch>
            <a:fillRect/>
          </a:stretch>
        </p:blipFill>
        <p:spPr>
          <a:xfrm>
            <a:off x="5167885" y="5891784"/>
            <a:ext cx="6857999" cy="6857999"/>
          </a:xfrm>
          <a:prstGeom prst="rect">
            <a:avLst/>
          </a:prstGeom>
        </p:spPr>
      </p:pic>
      <p:sp>
        <p:nvSpPr>
          <p:cNvPr id="6" name="TextBox 5">
            <a:extLst>
              <a:ext uri="{FF2B5EF4-FFF2-40B4-BE49-F238E27FC236}">
                <a16:creationId xmlns:a16="http://schemas.microsoft.com/office/drawing/2014/main" xmlns="" id="{3B851298-8440-4188-8F46-D3B4C23BAC6A}"/>
              </a:ext>
            </a:extLst>
          </p:cNvPr>
          <p:cNvSpPr txBox="1"/>
          <p:nvPr/>
        </p:nvSpPr>
        <p:spPr>
          <a:xfrm rot="20628163">
            <a:off x="260191" y="1219200"/>
            <a:ext cx="3257550" cy="646331"/>
          </a:xfrm>
          <a:prstGeom prst="rect">
            <a:avLst/>
          </a:prstGeom>
          <a:noFill/>
        </p:spPr>
        <p:txBody>
          <a:bodyPr wrap="square" rtlCol="0">
            <a:spAutoFit/>
          </a:bodyPr>
          <a:lstStyle/>
          <a:p>
            <a:r>
              <a:rPr lang="en-US" sz="3600" dirty="0" smtClean="0"/>
              <a:t>#</a:t>
            </a:r>
            <a:r>
              <a:rPr lang="hu-HU" sz="3600" dirty="0" err="1" smtClean="0"/>
              <a:t>eznemszerelem</a:t>
            </a:r>
            <a:endParaRPr lang="en-US" sz="3600" dirty="0"/>
          </a:p>
        </p:txBody>
      </p:sp>
    </p:spTree>
    <p:extLst>
      <p:ext uri="{BB962C8B-B14F-4D97-AF65-F5344CB8AC3E}">
        <p14:creationId xmlns:p14="http://schemas.microsoft.com/office/powerpoint/2010/main" val="13547900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6F4EBCC-FE86-430B-B045-896BD96448AC}"/>
              </a:ext>
            </a:extLst>
          </p:cNvPr>
          <p:cNvSpPr>
            <a:spLocks noGrp="1"/>
          </p:cNvSpPr>
          <p:nvPr>
            <p:ph type="title"/>
          </p:nvPr>
        </p:nvSpPr>
        <p:spPr/>
        <p:txBody>
          <a:bodyPr/>
          <a:lstStyle/>
          <a:p>
            <a:r>
              <a:rPr lang="hu-HU" dirty="0" smtClean="0"/>
              <a:t>SZENVEDÉS</a:t>
            </a:r>
            <a:endParaRPr lang="hu-HU" dirty="0"/>
          </a:p>
        </p:txBody>
      </p:sp>
      <p:sp>
        <p:nvSpPr>
          <p:cNvPr id="7" name="Text Placeholder 6">
            <a:extLst>
              <a:ext uri="{FF2B5EF4-FFF2-40B4-BE49-F238E27FC236}">
                <a16:creationId xmlns:a16="http://schemas.microsoft.com/office/drawing/2014/main" xmlns="" id="{8D1D1F11-90EB-4EA9-BD5B-CA8DEAA095D1}"/>
              </a:ext>
            </a:extLst>
          </p:cNvPr>
          <p:cNvSpPr>
            <a:spLocks noGrp="1"/>
          </p:cNvSpPr>
          <p:nvPr>
            <p:ph type="body" idx="1"/>
          </p:nvPr>
        </p:nvSpPr>
        <p:spPr/>
        <p:txBody>
          <a:bodyPr/>
          <a:lstStyle/>
          <a:p>
            <a:r>
              <a:rPr lang="hu-HU" dirty="0" smtClean="0"/>
              <a:t>Depresszió, szégyen és leépülés</a:t>
            </a:r>
            <a:endParaRPr lang="hu-HU" dirty="0"/>
          </a:p>
        </p:txBody>
      </p:sp>
    </p:spTree>
    <p:extLst>
      <p:ext uri="{BB962C8B-B14F-4D97-AF65-F5344CB8AC3E}">
        <p14:creationId xmlns:p14="http://schemas.microsoft.com/office/powerpoint/2010/main" val="3052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 person, table&#10;&#10;Description automatically generated">
            <a:extLst>
              <a:ext uri="{FF2B5EF4-FFF2-40B4-BE49-F238E27FC236}">
                <a16:creationId xmlns:a16="http://schemas.microsoft.com/office/drawing/2014/main" xmlns="" id="{06720B83-BFB1-47D2-9316-2CE426D51796}"/>
              </a:ext>
            </a:extLst>
          </p:cNvPr>
          <p:cNvPicPr>
            <a:picLocks noChangeAspect="1"/>
          </p:cNvPicPr>
          <p:nvPr/>
        </p:nvPicPr>
        <p:blipFill rotWithShape="1">
          <a:blip r:embed="rId3"/>
          <a:srcRect t="28310" r="-1" b="30195"/>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xmlns="" id="{CD64F326-929E-45E2-B54D-DC7E17207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4" name="Rectangle 13">
            <a:extLst>
              <a:ext uri="{FF2B5EF4-FFF2-40B4-BE49-F238E27FC236}">
                <a16:creationId xmlns:a16="http://schemas.microsoft.com/office/drawing/2014/main" xmlns="" id="{7BFCDFD7-7B3B-4ED9-B533-34D0B37244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4" name="Title 3">
            <a:extLst>
              <a:ext uri="{FF2B5EF4-FFF2-40B4-BE49-F238E27FC236}">
                <a16:creationId xmlns:a16="http://schemas.microsoft.com/office/drawing/2014/main" xmlns="" id="{219C032D-D0D0-4DB8-AFEB-51950FD62A5A}"/>
              </a:ext>
            </a:extLst>
          </p:cNvPr>
          <p:cNvSpPr>
            <a:spLocks noGrp="1"/>
          </p:cNvSpPr>
          <p:nvPr>
            <p:ph type="title"/>
          </p:nvPr>
        </p:nvSpPr>
        <p:spPr>
          <a:xfrm>
            <a:off x="1357951" y="1352277"/>
            <a:ext cx="4633416" cy="1371600"/>
          </a:xfrm>
        </p:spPr>
        <p:txBody>
          <a:bodyPr>
            <a:normAutofit/>
          </a:bodyPr>
          <a:lstStyle/>
          <a:p>
            <a:r>
              <a:rPr lang="hu-HU" dirty="0" smtClean="0"/>
              <a:t>Az </a:t>
            </a:r>
            <a:r>
              <a:rPr lang="hu-HU" dirty="0"/>
              <a:t>érzelmi következmények  </a:t>
            </a:r>
          </a:p>
        </p:txBody>
      </p:sp>
      <p:sp>
        <p:nvSpPr>
          <p:cNvPr id="5" name="Content Placeholder 4">
            <a:extLst>
              <a:ext uri="{FF2B5EF4-FFF2-40B4-BE49-F238E27FC236}">
                <a16:creationId xmlns:a16="http://schemas.microsoft.com/office/drawing/2014/main" xmlns="" id="{99E02E65-46CA-454B-9D8D-E4E39193E457}"/>
              </a:ext>
            </a:extLst>
          </p:cNvPr>
          <p:cNvSpPr>
            <a:spLocks noGrp="1"/>
          </p:cNvSpPr>
          <p:nvPr>
            <p:ph idx="1"/>
          </p:nvPr>
        </p:nvSpPr>
        <p:spPr>
          <a:xfrm>
            <a:off x="1461071" y="3135751"/>
            <a:ext cx="4633415" cy="2203950"/>
          </a:xfrm>
        </p:spPr>
        <p:txBody>
          <a:bodyPr>
            <a:normAutofit/>
          </a:bodyPr>
          <a:lstStyle/>
          <a:p>
            <a:r>
              <a:rPr lang="hu-HU" sz="2400" dirty="0"/>
              <a:t>Elszigetelődés és szégyenkezés </a:t>
            </a:r>
          </a:p>
          <a:p>
            <a:r>
              <a:rPr lang="hu-HU" sz="2400" dirty="0" smtClean="0"/>
              <a:t>Hamis </a:t>
            </a:r>
            <a:r>
              <a:rPr lang="hu-HU" sz="2400" dirty="0"/>
              <a:t>intimitás és a magányosság </a:t>
            </a:r>
          </a:p>
          <a:p>
            <a:r>
              <a:rPr lang="hu-HU" sz="2400" dirty="0"/>
              <a:t>Letargia és depresszió </a:t>
            </a:r>
          </a:p>
        </p:txBody>
      </p:sp>
    </p:spTree>
    <p:extLst>
      <p:ext uri="{BB962C8B-B14F-4D97-AF65-F5344CB8AC3E}">
        <p14:creationId xmlns:p14="http://schemas.microsoft.com/office/powerpoint/2010/main" val="6576526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B6EE7E08-B389-43E5-B019-1B0A8ACBB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a chair&#10;&#10;Description automatically generated">
            <a:extLst>
              <a:ext uri="{FF2B5EF4-FFF2-40B4-BE49-F238E27FC236}">
                <a16:creationId xmlns:a16="http://schemas.microsoft.com/office/drawing/2014/main" xmlns="" id="{F44079CD-8921-4D90-B0ED-17614F0C04AE}"/>
              </a:ext>
            </a:extLst>
          </p:cNvPr>
          <p:cNvPicPr>
            <a:picLocks noChangeAspect="1"/>
          </p:cNvPicPr>
          <p:nvPr/>
        </p:nvPicPr>
        <p:blipFill rotWithShape="1">
          <a:blip r:embed="rId3"/>
          <a:srcRect r="6786"/>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xmlns="" id="{E60D94A5-8A09-4BAB-8F7C-69BC34C54D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7A1AE32B-3A6E-4C5E-8FEB-73861B9A26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19C032D-D0D0-4DB8-AFEB-51950FD62A5A}"/>
              </a:ext>
            </a:extLst>
          </p:cNvPr>
          <p:cNvSpPr>
            <a:spLocks noGrp="1"/>
          </p:cNvSpPr>
          <p:nvPr>
            <p:ph type="title"/>
          </p:nvPr>
        </p:nvSpPr>
        <p:spPr>
          <a:xfrm>
            <a:off x="7064082" y="642594"/>
            <a:ext cx="4472921" cy="1371600"/>
          </a:xfrm>
        </p:spPr>
        <p:txBody>
          <a:bodyPr>
            <a:normAutofit/>
          </a:bodyPr>
          <a:lstStyle/>
          <a:p>
            <a:r>
              <a:rPr lang="hu-HU" dirty="0" smtClean="0"/>
              <a:t>Párkapcsolati </a:t>
            </a:r>
            <a:r>
              <a:rPr lang="hu-HU" dirty="0"/>
              <a:t>következmények </a:t>
            </a:r>
          </a:p>
        </p:txBody>
      </p:sp>
      <p:sp>
        <p:nvSpPr>
          <p:cNvPr id="5" name="Content Placeholder 4">
            <a:extLst>
              <a:ext uri="{FF2B5EF4-FFF2-40B4-BE49-F238E27FC236}">
                <a16:creationId xmlns:a16="http://schemas.microsoft.com/office/drawing/2014/main" xmlns="" id="{99E02E65-46CA-454B-9D8D-E4E39193E457}"/>
              </a:ext>
            </a:extLst>
          </p:cNvPr>
          <p:cNvSpPr>
            <a:spLocks noGrp="1"/>
          </p:cNvSpPr>
          <p:nvPr>
            <p:ph idx="1"/>
          </p:nvPr>
        </p:nvSpPr>
        <p:spPr>
          <a:xfrm>
            <a:off x="7064082" y="2014194"/>
            <a:ext cx="4472922" cy="4414717"/>
          </a:xfrm>
        </p:spPr>
        <p:txBody>
          <a:bodyPr>
            <a:normAutofit fontScale="92500"/>
          </a:bodyPr>
          <a:lstStyle/>
          <a:p>
            <a:pPr marL="0" indent="0">
              <a:buNone/>
            </a:pPr>
            <a:r>
              <a:rPr lang="hu-HU" sz="2200" dirty="0">
                <a:solidFill>
                  <a:srgbClr val="000000"/>
                </a:solidFill>
              </a:rPr>
              <a:t>A pornográfia nyíltan, puszta valóságában, használható, kihasználható és eldobható tárgyként mutatja be az emberi testet. Ez a valódi kapcsolatok kiforgatott, meghamisított, hazug bemutatása a fogyasztóknak. Az agresszió és az eltúlzott teljesítmény kihangsúlyozásával minden valódi szenvedélyt, szeretetet és intimitást nélkülöző fizikai cselekményt mutat be. Végül pedig, a fogyasztó számára sokkoló versenysport látványává válik a szex. </a:t>
            </a:r>
          </a:p>
          <a:p>
            <a:pPr marL="0" indent="0">
              <a:buNone/>
            </a:pPr>
            <a:endParaRPr lang="en-US" sz="1800" b="0" i="0" dirty="0">
              <a:effectLst/>
              <a:latin typeface="Inter"/>
            </a:endParaRPr>
          </a:p>
        </p:txBody>
      </p:sp>
    </p:spTree>
    <p:extLst>
      <p:ext uri="{BB962C8B-B14F-4D97-AF65-F5344CB8AC3E}">
        <p14:creationId xmlns:p14="http://schemas.microsoft.com/office/powerpoint/2010/main" val="310851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dog, sitting&#10;&#10;Description automatically generated">
            <a:extLst>
              <a:ext uri="{FF2B5EF4-FFF2-40B4-BE49-F238E27FC236}">
                <a16:creationId xmlns:a16="http://schemas.microsoft.com/office/drawing/2014/main" xmlns="" id="{46E46E14-A656-441B-917C-A9C8C549E6DE}"/>
              </a:ext>
            </a:extLst>
          </p:cNvPr>
          <p:cNvPicPr>
            <a:picLocks noChangeAspect="1"/>
          </p:cNvPicPr>
          <p:nvPr/>
        </p:nvPicPr>
        <p:blipFill rotWithShape="1">
          <a:blip r:embed="rId3"/>
          <a:srcRect t="27179" r="9091" b="38687"/>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B0F610D1-1521-4F58-B98B-25A22845F79D}"/>
              </a:ext>
            </a:extLst>
          </p:cNvPr>
          <p:cNvSpPr>
            <a:spLocks noGrp="1"/>
          </p:cNvSpPr>
          <p:nvPr>
            <p:ph type="title"/>
          </p:nvPr>
        </p:nvSpPr>
        <p:spPr>
          <a:xfrm>
            <a:off x="655320" y="407586"/>
            <a:ext cx="4720875" cy="2038265"/>
          </a:xfrm>
        </p:spPr>
        <p:txBody>
          <a:bodyPr>
            <a:normAutofit/>
          </a:bodyPr>
          <a:lstStyle/>
          <a:p>
            <a:r>
              <a:rPr lang="hu-HU" dirty="0" smtClean="0"/>
              <a:t>Nem hagyhatjuk tovább figyelmen kívül</a:t>
            </a:r>
            <a:endParaRPr lang="hu-HU" dirty="0"/>
          </a:p>
        </p:txBody>
      </p:sp>
      <p:sp>
        <p:nvSpPr>
          <p:cNvPr id="5" name="Content Placeholder 4">
            <a:extLst>
              <a:ext uri="{FF2B5EF4-FFF2-40B4-BE49-F238E27FC236}">
                <a16:creationId xmlns:a16="http://schemas.microsoft.com/office/drawing/2014/main" xmlns="" id="{961769D6-3214-4B11-A88B-B6C58E1E3AD4}"/>
              </a:ext>
            </a:extLst>
          </p:cNvPr>
          <p:cNvSpPr>
            <a:spLocks noGrp="1"/>
          </p:cNvSpPr>
          <p:nvPr>
            <p:ph idx="1"/>
          </p:nvPr>
        </p:nvSpPr>
        <p:spPr>
          <a:xfrm>
            <a:off x="774043" y="2538920"/>
            <a:ext cx="4602152" cy="3591454"/>
          </a:xfrm>
        </p:spPr>
        <p:txBody>
          <a:bodyPr>
            <a:normAutofit lnSpcReduction="10000"/>
          </a:bodyPr>
          <a:lstStyle/>
          <a:p>
            <a:pPr marL="0" marR="0" indent="0">
              <a:spcBef>
                <a:spcPts val="0"/>
              </a:spcBef>
              <a:spcAft>
                <a:spcPts val="800"/>
              </a:spcAft>
              <a:buNone/>
            </a:pPr>
            <a:r>
              <a:rPr lang="hu-HU" sz="2400" dirty="0" smtClean="0">
                <a:ea typeface="Calibri" panose="020F0502020204030204" pitchFamily="34" charset="0"/>
                <a:cs typeface="Times New Roman" panose="02020603050405020304" pitchFamily="18" charset="0"/>
              </a:rPr>
              <a:t>A pornográfia élvezete </a:t>
            </a:r>
            <a:r>
              <a:rPr lang="hu-HU" sz="2400" dirty="0" smtClean="0">
                <a:ea typeface="Calibri" panose="020F0502020204030204" pitchFamily="34" charset="0"/>
                <a:cs typeface="Times New Roman" panose="02020603050405020304" pitchFamily="18" charset="0"/>
              </a:rPr>
              <a:t>szinte </a:t>
            </a:r>
            <a:r>
              <a:rPr lang="hu-HU" sz="2400" dirty="0" smtClean="0">
                <a:ea typeface="Calibri" panose="020F0502020204030204" pitchFamily="34" charset="0"/>
                <a:cs typeface="Times New Roman" panose="02020603050405020304" pitchFamily="18" charset="0"/>
              </a:rPr>
              <a:t>minden népesség között elterjedt. Hatással van a férfiak és nők minden korosztályára. </a:t>
            </a:r>
          </a:p>
          <a:p>
            <a:pPr marL="0" marR="0" indent="0">
              <a:spcBef>
                <a:spcPts val="0"/>
              </a:spcBef>
              <a:spcAft>
                <a:spcPts val="800"/>
              </a:spcAft>
              <a:buNone/>
            </a:pPr>
            <a:r>
              <a:rPr lang="hu-HU" sz="2400" dirty="0" smtClean="0">
                <a:ea typeface="Calibri" panose="020F0502020204030204" pitchFamily="34" charset="0"/>
                <a:cs typeface="Times New Roman" panose="02020603050405020304" pitchFamily="18" charset="0"/>
              </a:rPr>
              <a:t>Nem áll meg az egyház kapujában, és a családi otthonok bejáratánál sem. </a:t>
            </a:r>
          </a:p>
          <a:p>
            <a:pPr marL="0" marR="0" indent="0">
              <a:spcBef>
                <a:spcPts val="0"/>
              </a:spcBef>
              <a:spcAft>
                <a:spcPts val="800"/>
              </a:spcAft>
              <a:buNone/>
            </a:pPr>
            <a:r>
              <a:rPr lang="hu-HU" sz="2400" dirty="0" smtClean="0">
                <a:ea typeface="Calibri" panose="020F0502020204030204" pitchFamily="34" charset="0"/>
                <a:cs typeface="Times New Roman" panose="02020603050405020304" pitchFamily="18" charset="0"/>
              </a:rPr>
              <a:t>Az elhallgatás és szégyenkezés csak fenntartja az ártalmas körforgást. Nem hallgathatunk tovább róla! </a:t>
            </a:r>
            <a:endParaRPr lang="hu-HU" dirty="0"/>
          </a:p>
        </p:txBody>
      </p:sp>
    </p:spTree>
    <p:extLst>
      <p:ext uri="{BB962C8B-B14F-4D97-AF65-F5344CB8AC3E}">
        <p14:creationId xmlns:p14="http://schemas.microsoft.com/office/powerpoint/2010/main" val="239194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6" name="Picture 5" descr="A person standing in front of a large rock&#10;&#10;Description automatically generated">
            <a:extLst>
              <a:ext uri="{FF2B5EF4-FFF2-40B4-BE49-F238E27FC236}">
                <a16:creationId xmlns:a16="http://schemas.microsoft.com/office/drawing/2014/main" xmlns="" id="{A7E263FD-FEBE-4268-8CFC-17DEC4D01A0A}"/>
              </a:ext>
            </a:extLst>
          </p:cNvPr>
          <p:cNvPicPr>
            <a:picLocks noChangeAspect="1"/>
          </p:cNvPicPr>
          <p:nvPr/>
        </p:nvPicPr>
        <p:blipFill rotWithShape="1">
          <a:blip r:embed="rId3"/>
          <a:srcRect l="19501" r="19598" b="2"/>
          <a:stretch/>
        </p:blipFill>
        <p:spPr>
          <a:xfrm>
            <a:off x="424928" y="419292"/>
            <a:ext cx="5522976" cy="6053328"/>
          </a:xfrm>
          <a:prstGeom prst="rect">
            <a:avLst/>
          </a:prstGeom>
        </p:spPr>
      </p:pic>
      <p:sp>
        <p:nvSpPr>
          <p:cNvPr id="36" name="Rectangle 31">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3">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19C032D-D0D0-4DB8-AFEB-51950FD62A5A}"/>
              </a:ext>
            </a:extLst>
          </p:cNvPr>
          <p:cNvSpPr>
            <a:spLocks noGrp="1"/>
          </p:cNvSpPr>
          <p:nvPr>
            <p:ph type="title"/>
          </p:nvPr>
        </p:nvSpPr>
        <p:spPr>
          <a:xfrm>
            <a:off x="6742323" y="507289"/>
            <a:ext cx="4602152" cy="1718225"/>
          </a:xfrm>
        </p:spPr>
        <p:txBody>
          <a:bodyPr>
            <a:normAutofit/>
          </a:bodyPr>
          <a:lstStyle/>
          <a:p>
            <a:r>
              <a:rPr lang="hu-HU" dirty="0" smtClean="0"/>
              <a:t>Szexuális </a:t>
            </a:r>
            <a:r>
              <a:rPr lang="hu-HU" dirty="0"/>
              <a:t>következmények  </a:t>
            </a:r>
          </a:p>
        </p:txBody>
      </p:sp>
      <p:sp>
        <p:nvSpPr>
          <p:cNvPr id="5" name="Content Placeholder 4">
            <a:extLst>
              <a:ext uri="{FF2B5EF4-FFF2-40B4-BE49-F238E27FC236}">
                <a16:creationId xmlns:a16="http://schemas.microsoft.com/office/drawing/2014/main" xmlns="" id="{99E02E65-46CA-454B-9D8D-E4E39193E457}"/>
              </a:ext>
            </a:extLst>
          </p:cNvPr>
          <p:cNvSpPr>
            <a:spLocks noGrp="1"/>
          </p:cNvSpPr>
          <p:nvPr>
            <p:ph idx="1"/>
          </p:nvPr>
        </p:nvSpPr>
        <p:spPr>
          <a:xfrm>
            <a:off x="6742323" y="2006983"/>
            <a:ext cx="4924539" cy="4523184"/>
          </a:xfrm>
        </p:spPr>
        <p:txBody>
          <a:bodyPr>
            <a:normAutofit fontScale="92500"/>
          </a:bodyPr>
          <a:lstStyle/>
          <a:p>
            <a:pPr marL="514350" indent="-514350">
              <a:buFont typeface="+mj-lt"/>
              <a:buAutoNum type="arabicPeriod"/>
            </a:pPr>
            <a:r>
              <a:rPr lang="hu-HU" sz="2200" dirty="0"/>
              <a:t>Valójában elfordul a természetes intimitástól az, aki hozzászokik a pornó hatására való önkielégítéshez. </a:t>
            </a:r>
          </a:p>
          <a:p>
            <a:pPr marL="514350" indent="-514350">
              <a:buFont typeface="+mj-lt"/>
              <a:buAutoNum type="arabicPeriod"/>
            </a:pPr>
            <a:r>
              <a:rPr lang="hu-HU" sz="2200" dirty="0"/>
              <a:t>A pornó nézése közben a felhasználó teljes mértékben irányíthatja szexuális élményét. </a:t>
            </a:r>
          </a:p>
          <a:p>
            <a:pPr marL="514350" indent="-514350">
              <a:buFont typeface="+mj-lt"/>
              <a:buAutoNum type="arabicPeriod"/>
            </a:pPr>
            <a:r>
              <a:rPr lang="hu-HU" sz="2200" dirty="0"/>
              <a:t>A pornóhasználó elvárja, hogy partnere mindig azonnal készen álljon az aktusra. </a:t>
            </a:r>
          </a:p>
          <a:p>
            <a:pPr marL="514350" indent="-514350">
              <a:buFont typeface="+mj-lt"/>
              <a:buAutoNum type="arabicPeriod"/>
            </a:pPr>
            <a:r>
              <a:rPr lang="hu-HU" sz="2200" dirty="0"/>
              <a:t>Egyes pornóhasználók úgy vélik, hogy a pornográfia rendben van, ha nem tartalmaz szexuális cselekményeket és csak az önkielégítésre ösztönöz. </a:t>
            </a:r>
          </a:p>
        </p:txBody>
      </p:sp>
    </p:spTree>
    <p:extLst>
      <p:ext uri="{BB962C8B-B14F-4D97-AF65-F5344CB8AC3E}">
        <p14:creationId xmlns:p14="http://schemas.microsoft.com/office/powerpoint/2010/main" val="55642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xmlns=""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xmlns="" id="{A069235B-22DB-4231-8291-D64DA2CDEB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Online Media 3" title="Matt's Story: I Quit Watching Porn And I've Never Been Happier">
            <a:hlinkClick r:id="" action="ppaction://media"/>
            <a:extLst>
              <a:ext uri="{FF2B5EF4-FFF2-40B4-BE49-F238E27FC236}">
                <a16:creationId xmlns:a16="http://schemas.microsoft.com/office/drawing/2014/main" xmlns="" id="{FF201852-2C19-4634-BB8C-3743BBA32119}"/>
              </a:ext>
            </a:extLst>
          </p:cNvPr>
          <p:cNvPicPr>
            <a:picLocks noGrp="1" noRot="1" noChangeAspect="1"/>
          </p:cNvPicPr>
          <p:nvPr>
            <p:ph idx="1"/>
            <a:videoFile r:link="rId1"/>
          </p:nvPr>
        </p:nvPicPr>
        <p:blipFill>
          <a:blip r:embed="rId4"/>
          <a:stretch>
            <a:fillRect/>
          </a:stretch>
        </p:blipFill>
        <p:spPr>
          <a:xfrm>
            <a:off x="1412034" y="794269"/>
            <a:ext cx="9367932" cy="5269462"/>
          </a:xfrm>
          <a:prstGeom prst="rect">
            <a:avLst/>
          </a:prstGeom>
        </p:spPr>
      </p:pic>
    </p:spTree>
    <p:extLst>
      <p:ext uri="{BB962C8B-B14F-4D97-AF65-F5344CB8AC3E}">
        <p14:creationId xmlns:p14="http://schemas.microsoft.com/office/powerpoint/2010/main" val="38052980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8">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20">
            <a:extLst>
              <a:ext uri="{FF2B5EF4-FFF2-40B4-BE49-F238E27FC236}">
                <a16:creationId xmlns:a16="http://schemas.microsoft.com/office/drawing/2014/main" xmlns=""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2" name="Rectangle 22">
            <a:extLst>
              <a:ext uri="{FF2B5EF4-FFF2-40B4-BE49-F238E27FC236}">
                <a16:creationId xmlns:a16="http://schemas.microsoft.com/office/drawing/2014/main" xmlns=""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3" name="Rectangle 24">
            <a:extLst>
              <a:ext uri="{FF2B5EF4-FFF2-40B4-BE49-F238E27FC236}">
                <a16:creationId xmlns:a16="http://schemas.microsoft.com/office/drawing/2014/main" xmlns=""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4" name="Group 26">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28" name="Straight Connector 27">
              <a:extLst>
                <a:ext uri="{FF2B5EF4-FFF2-40B4-BE49-F238E27FC236}">
                  <a16:creationId xmlns:a16="http://schemas.microsoft.com/office/drawing/2014/main" xmlns=""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5" name="Rectangle 31">
            <a:extLst>
              <a:ext uri="{FF2B5EF4-FFF2-40B4-BE49-F238E27FC236}">
                <a16:creationId xmlns:a16="http://schemas.microsoft.com/office/drawing/2014/main" xmlns=""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33">
            <a:extLst>
              <a:ext uri="{FF2B5EF4-FFF2-40B4-BE49-F238E27FC236}">
                <a16:creationId xmlns:a16="http://schemas.microsoft.com/office/drawing/2014/main" xmlns="" id="{DFFCFB47-3C9E-4532-8065-D3633A77B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7" name="Rectangle 35">
            <a:extLst>
              <a:ext uri="{FF2B5EF4-FFF2-40B4-BE49-F238E27FC236}">
                <a16:creationId xmlns:a16="http://schemas.microsoft.com/office/drawing/2014/main" xmlns="" id="{467A625B-A166-4C03-ADD8-0535D71834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7">
            <a:extLst>
              <a:ext uri="{FF2B5EF4-FFF2-40B4-BE49-F238E27FC236}">
                <a16:creationId xmlns:a16="http://schemas.microsoft.com/office/drawing/2014/main" xmlns="" id="{C35A5F97-C3A9-4101-8F5C-06E22105A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3" name="Content Placeholder 2" descr="A picture containing person, person, phone, cellphone&#10;&#10;Description automatically generated">
            <a:extLst>
              <a:ext uri="{FF2B5EF4-FFF2-40B4-BE49-F238E27FC236}">
                <a16:creationId xmlns:a16="http://schemas.microsoft.com/office/drawing/2014/main" xmlns="" id="{D5CB3F3B-21C3-425B-9D37-85125A12198F}"/>
              </a:ext>
            </a:extLst>
          </p:cNvPr>
          <p:cNvPicPr>
            <a:picLocks noGrp="1" noChangeAspect="1"/>
          </p:cNvPicPr>
          <p:nvPr>
            <p:ph idx="1"/>
          </p:nvPr>
        </p:nvPicPr>
        <p:blipFill rotWithShape="1">
          <a:blip r:embed="rId3"/>
          <a:srcRect r="16127" b="2"/>
          <a:stretch/>
        </p:blipFill>
        <p:spPr>
          <a:xfrm>
            <a:off x="806117" y="809244"/>
            <a:ext cx="6583680" cy="5239512"/>
          </a:xfrm>
          <a:prstGeom prst="rect">
            <a:avLst/>
          </a:prstGeom>
          <a:ln w="6350" cap="sq">
            <a:noFill/>
            <a:miter lim="800000"/>
          </a:ln>
        </p:spPr>
      </p:pic>
      <p:sp>
        <p:nvSpPr>
          <p:cNvPr id="59" name="Rectangle 39">
            <a:extLst>
              <a:ext uri="{FF2B5EF4-FFF2-40B4-BE49-F238E27FC236}">
                <a16:creationId xmlns:a16="http://schemas.microsoft.com/office/drawing/2014/main" xmlns="" id="{00239F34-0E2D-4746-AAA9-920BD60632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41">
            <a:extLst>
              <a:ext uri="{FF2B5EF4-FFF2-40B4-BE49-F238E27FC236}">
                <a16:creationId xmlns:a16="http://schemas.microsoft.com/office/drawing/2014/main" xmlns="" id="{82079E22-5065-47F9-AFCA-63C0DF2267D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43">
            <a:extLst>
              <a:ext uri="{FF2B5EF4-FFF2-40B4-BE49-F238E27FC236}">
                <a16:creationId xmlns:a16="http://schemas.microsoft.com/office/drawing/2014/main" xmlns="" id="{39098EF8-6D81-466E-A59B-778568FCF64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xmlns="" id="{BCB163DD-56F6-482F-862E-B6B9244DA60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3" name="Rectangle 47">
            <a:extLst>
              <a:ext uri="{FF2B5EF4-FFF2-40B4-BE49-F238E27FC236}">
                <a16:creationId xmlns:a16="http://schemas.microsoft.com/office/drawing/2014/main" xmlns="" id="{344EF4DE-2334-4B49-8DC2-FDAC562A17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19C032D-D0D0-4DB8-AFEB-51950FD62A5A}"/>
              </a:ext>
            </a:extLst>
          </p:cNvPr>
          <p:cNvSpPr>
            <a:spLocks noGrp="1"/>
          </p:cNvSpPr>
          <p:nvPr>
            <p:ph type="title"/>
          </p:nvPr>
        </p:nvSpPr>
        <p:spPr>
          <a:xfrm>
            <a:off x="8244680" y="1411616"/>
            <a:ext cx="3795682" cy="4034770"/>
          </a:xfrm>
        </p:spPr>
        <p:txBody>
          <a:bodyPr vert="horz" lIns="91440" tIns="45720" rIns="91440" bIns="45720" rtlCol="0" anchor="ctr">
            <a:normAutofit/>
          </a:bodyPr>
          <a:lstStyle/>
          <a:p>
            <a:pPr algn="ctr">
              <a:lnSpc>
                <a:spcPct val="83000"/>
              </a:lnSpc>
            </a:pPr>
            <a:r>
              <a:rPr lang="hu-HU" sz="3000" cap="all" spc="-100" dirty="0" smtClean="0"/>
              <a:t>A </a:t>
            </a:r>
            <a:r>
              <a:rPr lang="hu-HU" sz="3000" cap="all" spc="-100" dirty="0"/>
              <a:t>lélektani </a:t>
            </a:r>
            <a:r>
              <a:rPr lang="hu-HU" sz="3000" cap="all" spc="-100" dirty="0" smtClean="0"/>
              <a:t>következmények</a:t>
            </a:r>
            <a:endParaRPr lang="hu-HU" sz="3000" cap="all" spc="-100" dirty="0"/>
          </a:p>
        </p:txBody>
      </p:sp>
    </p:spTree>
    <p:extLst>
      <p:ext uri="{BB962C8B-B14F-4D97-AF65-F5344CB8AC3E}">
        <p14:creationId xmlns:p14="http://schemas.microsoft.com/office/powerpoint/2010/main" val="408598490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xmlns=""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xmlns="" id="{CD64F326-929E-45E2-B54D-DC7E17207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xmlns="" id="{7BFCDFD7-7B3B-4ED9-B533-34D0B37244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xmlns="" id="{B92793A8-0D92-4190-B1E2-7E2160C59EBC}"/>
              </a:ext>
            </a:extLst>
          </p:cNvPr>
          <p:cNvSpPr>
            <a:spLocks noGrp="1"/>
          </p:cNvSpPr>
          <p:nvPr>
            <p:ph type="title"/>
          </p:nvPr>
        </p:nvSpPr>
        <p:spPr>
          <a:xfrm>
            <a:off x="1357951" y="1352277"/>
            <a:ext cx="4633416" cy="1371600"/>
          </a:xfrm>
        </p:spPr>
        <p:txBody>
          <a:bodyPr>
            <a:normAutofit/>
          </a:bodyPr>
          <a:lstStyle/>
          <a:p>
            <a:r>
              <a:rPr lang="hu-HU" dirty="0" smtClean="0"/>
              <a:t>MÉRGEZŐ SZÉGYENÉRZET</a:t>
            </a:r>
            <a:endParaRPr lang="hu-HU" dirty="0"/>
          </a:p>
        </p:txBody>
      </p:sp>
      <p:sp>
        <p:nvSpPr>
          <p:cNvPr id="3" name="Content Placeholder 2">
            <a:extLst>
              <a:ext uri="{FF2B5EF4-FFF2-40B4-BE49-F238E27FC236}">
                <a16:creationId xmlns:a16="http://schemas.microsoft.com/office/drawing/2014/main" xmlns="" id="{B6A79CB7-1B88-4F00-8D94-1C1C777FA5F2}"/>
              </a:ext>
            </a:extLst>
          </p:cNvPr>
          <p:cNvSpPr>
            <a:spLocks noGrp="1"/>
          </p:cNvSpPr>
          <p:nvPr>
            <p:ph idx="1"/>
          </p:nvPr>
        </p:nvSpPr>
        <p:spPr>
          <a:xfrm>
            <a:off x="1357950" y="2852792"/>
            <a:ext cx="4633415" cy="2572193"/>
          </a:xfrm>
        </p:spPr>
        <p:txBody>
          <a:bodyPr>
            <a:normAutofit lnSpcReduction="10000"/>
          </a:bodyPr>
          <a:lstStyle/>
          <a:p>
            <a:pPr marL="0" indent="0">
              <a:lnSpc>
                <a:spcPct val="100000"/>
              </a:lnSpc>
              <a:buNone/>
            </a:pPr>
            <a:r>
              <a:rPr lang="hu-HU" sz="2400" dirty="0" smtClean="0"/>
              <a:t>„A szégyenkezés nagyon fájdalmas érzés, vagy tapasztalat, ami elhiteti velünk, hogy hibáink miatt értéktelenek vagyunk, ezért nem vagyunk méltók az elfogadásra és a kötődésre.”</a:t>
            </a:r>
          </a:p>
          <a:p>
            <a:pPr marL="0" indent="0">
              <a:lnSpc>
                <a:spcPct val="100000"/>
              </a:lnSpc>
              <a:buNone/>
            </a:pPr>
            <a:r>
              <a:rPr lang="hu-HU" sz="2400" dirty="0" smtClean="0"/>
              <a:t> </a:t>
            </a:r>
            <a:r>
              <a:rPr lang="hu-HU" sz="2400" dirty="0" err="1" smtClean="0"/>
              <a:t>Brene</a:t>
            </a:r>
            <a:r>
              <a:rPr lang="hu-HU" sz="2400" dirty="0" smtClean="0"/>
              <a:t> Brown</a:t>
            </a:r>
          </a:p>
          <a:p>
            <a:pPr marL="0" indent="0">
              <a:lnSpc>
                <a:spcPct val="100000"/>
              </a:lnSpc>
              <a:buNone/>
            </a:pPr>
            <a:endParaRPr lang="en-US" sz="1300" dirty="0"/>
          </a:p>
        </p:txBody>
      </p:sp>
    </p:spTree>
    <p:extLst>
      <p:ext uri="{BB962C8B-B14F-4D97-AF65-F5344CB8AC3E}">
        <p14:creationId xmlns:p14="http://schemas.microsoft.com/office/powerpoint/2010/main" val="32000865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xmlns=""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xmlns="" id="{CD64F326-929E-45E2-B54D-DC7E172077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xmlns="" id="{7BFCDFD7-7B3B-4ED9-B533-34D0B37244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3" name="Content Placeholder 2">
            <a:extLst>
              <a:ext uri="{FF2B5EF4-FFF2-40B4-BE49-F238E27FC236}">
                <a16:creationId xmlns:a16="http://schemas.microsoft.com/office/drawing/2014/main" xmlns="" id="{B6A79CB7-1B88-4F00-8D94-1C1C777FA5F2}"/>
              </a:ext>
            </a:extLst>
          </p:cNvPr>
          <p:cNvSpPr>
            <a:spLocks noGrp="1"/>
          </p:cNvSpPr>
          <p:nvPr>
            <p:ph idx="1"/>
          </p:nvPr>
        </p:nvSpPr>
        <p:spPr>
          <a:xfrm>
            <a:off x="1357950" y="1421176"/>
            <a:ext cx="4633415" cy="4164376"/>
          </a:xfrm>
        </p:spPr>
        <p:txBody>
          <a:bodyPr>
            <a:normAutofit fontScale="92500" lnSpcReduction="10000"/>
          </a:bodyPr>
          <a:lstStyle/>
          <a:p>
            <a:pPr marL="0" indent="0" fontAlgn="base">
              <a:buNone/>
            </a:pPr>
            <a:r>
              <a:rPr lang="en-US" sz="2800" b="1" dirty="0" smtClean="0">
                <a:latin typeface="+mj-lt"/>
              </a:rPr>
              <a:t>„</a:t>
            </a:r>
            <a:r>
              <a:rPr lang="hu-HU" sz="2800" b="1" dirty="0" smtClean="0">
                <a:latin typeface="+mj-lt"/>
              </a:rPr>
              <a:t>Az igazi szerelem szexi, nem hamis pixelek a képernyőn</a:t>
            </a:r>
            <a:r>
              <a:rPr lang="en-US" sz="2800" b="1" dirty="0" smtClean="0">
                <a:latin typeface="+mj-lt"/>
              </a:rPr>
              <a:t>, </a:t>
            </a:r>
            <a:r>
              <a:rPr lang="hu-HU" sz="2800" b="1" dirty="0" smtClean="0">
                <a:latin typeface="+mj-lt"/>
              </a:rPr>
              <a:t>mint</a:t>
            </a:r>
            <a:r>
              <a:rPr lang="en-US" sz="2800" b="1" dirty="0" smtClean="0">
                <a:latin typeface="+mj-lt"/>
              </a:rPr>
              <a:t> </a:t>
            </a:r>
            <a:r>
              <a:rPr lang="en-US" sz="2800" b="1" dirty="0">
                <a:latin typeface="+mj-lt"/>
              </a:rPr>
              <a:t>a </a:t>
            </a:r>
            <a:r>
              <a:rPr lang="hu-HU" sz="2800" b="1" dirty="0" smtClean="0">
                <a:latin typeface="+mj-lt"/>
              </a:rPr>
              <a:t>pornó</a:t>
            </a:r>
            <a:r>
              <a:rPr lang="en-US" sz="2800" b="1" dirty="0" smtClean="0">
                <a:latin typeface="+mj-lt"/>
              </a:rPr>
              <a:t>.</a:t>
            </a:r>
            <a:r>
              <a:rPr lang="hu-HU" sz="2800" b="1" dirty="0" smtClean="0">
                <a:latin typeface="+mj-lt"/>
              </a:rPr>
              <a:t> A szerelem olyasmi, ami értelmet ad az életnek, valami, amire mindnyájan törekszünk. Ha értékeled a valódi szerelmet és az egészséges kapcsolatokat, vedd figyelembe, hogy a pornó egyiket sem segíti elő.” </a:t>
            </a:r>
          </a:p>
          <a:p>
            <a:pPr marL="0" indent="0">
              <a:lnSpc>
                <a:spcPct val="100000"/>
              </a:lnSpc>
              <a:buNone/>
            </a:pPr>
            <a:endParaRPr lang="en-US" sz="1300" dirty="0"/>
          </a:p>
        </p:txBody>
      </p:sp>
    </p:spTree>
    <p:extLst>
      <p:ext uri="{BB962C8B-B14F-4D97-AF65-F5344CB8AC3E}">
        <p14:creationId xmlns:p14="http://schemas.microsoft.com/office/powerpoint/2010/main" val="339709393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6F4EBCC-FE86-430B-B045-896BD96448AC}"/>
              </a:ext>
            </a:extLst>
          </p:cNvPr>
          <p:cNvSpPr>
            <a:spLocks noGrp="1"/>
          </p:cNvSpPr>
          <p:nvPr>
            <p:ph type="title"/>
          </p:nvPr>
        </p:nvSpPr>
        <p:spPr/>
        <p:txBody>
          <a:bodyPr/>
          <a:lstStyle/>
          <a:p>
            <a:r>
              <a:rPr lang="hu-HU" dirty="0" smtClean="0"/>
              <a:t>REMÉNYSÉG</a:t>
            </a:r>
            <a:endParaRPr lang="hu-HU" dirty="0"/>
          </a:p>
        </p:txBody>
      </p:sp>
      <p:sp>
        <p:nvSpPr>
          <p:cNvPr id="7" name="Text Placeholder 6">
            <a:extLst>
              <a:ext uri="{FF2B5EF4-FFF2-40B4-BE49-F238E27FC236}">
                <a16:creationId xmlns:a16="http://schemas.microsoft.com/office/drawing/2014/main" xmlns="" id="{8D1D1F11-90EB-4EA9-BD5B-CA8DEAA095D1}"/>
              </a:ext>
            </a:extLst>
          </p:cNvPr>
          <p:cNvSpPr>
            <a:spLocks noGrp="1"/>
          </p:cNvSpPr>
          <p:nvPr>
            <p:ph type="body" idx="1"/>
          </p:nvPr>
        </p:nvSpPr>
        <p:spPr/>
        <p:txBody>
          <a:bodyPr/>
          <a:lstStyle/>
          <a:p>
            <a:r>
              <a:rPr lang="hu-HU" dirty="0" smtClean="0"/>
              <a:t>Fénysugár a sötétségben </a:t>
            </a:r>
            <a:endParaRPr lang="hu-HU" dirty="0"/>
          </a:p>
        </p:txBody>
      </p:sp>
    </p:spTree>
    <p:extLst>
      <p:ext uri="{BB962C8B-B14F-4D97-AF65-F5344CB8AC3E}">
        <p14:creationId xmlns:p14="http://schemas.microsoft.com/office/powerpoint/2010/main" val="93326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xmlns="" id="{09D6CD28-D147-4DC0-A5FF-335351C7D0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xmlns="" id="{47CDDF69-9963-4CB8-8441-2D6CA2C66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9" name="Rectangle 14">
            <a:extLst>
              <a:ext uri="{FF2B5EF4-FFF2-40B4-BE49-F238E27FC236}">
                <a16:creationId xmlns:a16="http://schemas.microsoft.com/office/drawing/2014/main" xmlns="" id="{58B53A5F-63B3-4E86-93F7-275390D70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6738" y="620453"/>
            <a:ext cx="10954512" cy="1819656"/>
          </a:xfrm>
          <a:prstGeom prst="rect">
            <a:avLst/>
          </a:prstGeom>
          <a:noFill/>
          <a:ln w="6350" cap="sq" cmpd="sng" algn="ctr">
            <a:solidFill>
              <a:schemeClr val="bg1"/>
            </a:solidFill>
            <a:prstDash val="solid"/>
            <a:miter lim="800000"/>
          </a:ln>
          <a:effectLst/>
        </p:spPr>
      </p:sp>
      <p:sp>
        <p:nvSpPr>
          <p:cNvPr id="4" name="Title 3">
            <a:extLst>
              <a:ext uri="{FF2B5EF4-FFF2-40B4-BE49-F238E27FC236}">
                <a16:creationId xmlns:a16="http://schemas.microsoft.com/office/drawing/2014/main" xmlns="" id="{96A12BFB-D242-48AE-98AF-2D58BB7AB024}"/>
              </a:ext>
            </a:extLst>
          </p:cNvPr>
          <p:cNvSpPr>
            <a:spLocks noGrp="1"/>
          </p:cNvSpPr>
          <p:nvPr>
            <p:ph type="title"/>
          </p:nvPr>
        </p:nvSpPr>
        <p:spPr>
          <a:xfrm>
            <a:off x="1064794" y="844481"/>
            <a:ext cx="10058400" cy="1371600"/>
          </a:xfrm>
        </p:spPr>
        <p:txBody>
          <a:bodyPr>
            <a:normAutofit/>
          </a:bodyPr>
          <a:lstStyle/>
          <a:p>
            <a:pPr algn="ctr"/>
            <a:r>
              <a:rPr lang="hu-HU" dirty="0" smtClean="0">
                <a:solidFill>
                  <a:schemeClr val="bg1"/>
                </a:solidFill>
              </a:rPr>
              <a:t>A </a:t>
            </a:r>
            <a:r>
              <a:rPr lang="hu-HU" dirty="0">
                <a:solidFill>
                  <a:schemeClr val="bg1"/>
                </a:solidFill>
              </a:rPr>
              <a:t>szégyen legyőzése </a:t>
            </a:r>
          </a:p>
        </p:txBody>
      </p:sp>
      <p:graphicFrame>
        <p:nvGraphicFramePr>
          <p:cNvPr id="6" name="Content Placeholder 5">
            <a:extLst>
              <a:ext uri="{FF2B5EF4-FFF2-40B4-BE49-F238E27FC236}">
                <a16:creationId xmlns:a16="http://schemas.microsoft.com/office/drawing/2014/main" xmlns="" id="{5A844E1D-B586-4E7C-A602-6084E84D7F76}"/>
              </a:ext>
            </a:extLst>
          </p:cNvPr>
          <p:cNvGraphicFramePr>
            <a:graphicFrameLocks noGrp="1"/>
          </p:cNvGraphicFramePr>
          <p:nvPr>
            <p:ph idx="1"/>
            <p:extLst>
              <p:ext uri="{D42A27DB-BD31-4B8C-83A1-F6EECF244321}">
                <p14:modId xmlns:p14="http://schemas.microsoft.com/office/powerpoint/2010/main" val="1050889351"/>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47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xmlns=""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xmlns=""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xmlns=""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xmlns=""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xmlns=""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xmlns="" id="{EA4E4267-CAF0-4C38-8DC6-CD3B1A9F04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0EE3ACC5-126D-4BA4-8B45-7F0B5B839C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xmlns="" id="{AB2868F7-FE10-4289-A5BD-90763C7A2F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D94142C-10EE-487C-A327-404FDF358F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xmlns="" id="{5F7FAC2D-7A74-4939-A917-A1A5AF935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xmlns="" id="{73B444F4-34A9-49F2-B1C5-68E45840581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hu-HU" sz="4400" cap="all" spc="-100" dirty="0">
                <a:solidFill>
                  <a:schemeClr val="bg1"/>
                </a:solidFill>
              </a:rPr>
              <a:t>Képezd át az agyad!  </a:t>
            </a:r>
          </a:p>
        </p:txBody>
      </p:sp>
      <p:sp>
        <p:nvSpPr>
          <p:cNvPr id="33" name="Rectangle 32">
            <a:extLst>
              <a:ext uri="{FF2B5EF4-FFF2-40B4-BE49-F238E27FC236}">
                <a16:creationId xmlns:a16="http://schemas.microsoft.com/office/drawing/2014/main" xmlns="" id="{BA53A868-C420-4BAE-9244-EC162AF05C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xmlns="" id="{C2686EF3-81CC-419F-96C3-002A7588030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F8D93CCA-A85E-4529-A6F0-8BB54D27BC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1ECFA516-C18C-41AE-AFF2-A0D0A59C9E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Brain in head">
            <a:extLst>
              <a:ext uri="{FF2B5EF4-FFF2-40B4-BE49-F238E27FC236}">
                <a16:creationId xmlns:a16="http://schemas.microsoft.com/office/drawing/2014/main" xmlns="" id="{08DAE29A-EAC7-4093-B2A1-A5FE2C071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65357" y="645106"/>
            <a:ext cx="5564663" cy="5564663"/>
          </a:xfrm>
          <a:prstGeom prst="rect">
            <a:avLst/>
          </a:prstGeom>
        </p:spPr>
      </p:pic>
    </p:spTree>
    <p:extLst>
      <p:ext uri="{BB962C8B-B14F-4D97-AF65-F5344CB8AC3E}">
        <p14:creationId xmlns:p14="http://schemas.microsoft.com/office/powerpoint/2010/main" val="266139183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B94089-7DE5-4B02-A3AC-9FA1193F1A21}"/>
              </a:ext>
            </a:extLst>
          </p:cNvPr>
          <p:cNvPicPr>
            <a:picLocks noChangeAspect="1"/>
          </p:cNvPicPr>
          <p:nvPr/>
        </p:nvPicPr>
        <p:blipFill rotWithShape="1">
          <a:blip r:embed="rId3"/>
          <a:srcRect t="9330" r="8707" b="13737"/>
          <a:stretch/>
        </p:blipFill>
        <p:spPr>
          <a:xfrm>
            <a:off x="20" y="10"/>
            <a:ext cx="12191980" cy="6857990"/>
          </a:xfrm>
          <a:prstGeom prst="rect">
            <a:avLst/>
          </a:prstGeom>
          <a:solidFill>
            <a:schemeClr val="accent4">
              <a:lumMod val="60000"/>
              <a:lumOff val="40000"/>
            </a:schemeClr>
          </a:solidFill>
        </p:spPr>
      </p:pic>
      <p:sp>
        <p:nvSpPr>
          <p:cNvPr id="10" name="Rectangle 9">
            <a:extLst>
              <a:ext uri="{FF2B5EF4-FFF2-40B4-BE49-F238E27FC236}">
                <a16:creationId xmlns:a16="http://schemas.microsoft.com/office/drawing/2014/main" xmlns="" id="{A00D92BF-81D0-4FF2-8513-4AA1A3E47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552267"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xmlns="" id="{05DB1377-3131-47D4-B7B7-ED43F30F484D}"/>
              </a:ext>
            </a:extLst>
          </p:cNvPr>
          <p:cNvSpPr>
            <a:spLocks noGrp="1"/>
          </p:cNvSpPr>
          <p:nvPr>
            <p:ph type="title"/>
          </p:nvPr>
        </p:nvSpPr>
        <p:spPr>
          <a:xfrm>
            <a:off x="1024128" y="585216"/>
            <a:ext cx="6007027" cy="1499616"/>
          </a:xfrm>
        </p:spPr>
        <p:txBody>
          <a:bodyPr>
            <a:normAutofit/>
          </a:bodyPr>
          <a:lstStyle/>
          <a:p>
            <a:r>
              <a:rPr lang="hu-HU" dirty="0" smtClean="0">
                <a:solidFill>
                  <a:srgbClr val="FFFFFF"/>
                </a:solidFill>
                <a:latin typeface="Avenir Next LT Pro" panose="020B0504020202020204" pitchFamily="34" charset="77"/>
              </a:rPr>
              <a:t>A+b=c</a:t>
            </a:r>
            <a:endParaRPr lang="hu-HU" dirty="0">
              <a:solidFill>
                <a:srgbClr val="FFFFFF"/>
              </a:solidFill>
              <a:latin typeface="Avenir Next LT Pro" panose="020B0504020202020204" pitchFamily="34" charset="77"/>
            </a:endParaRPr>
          </a:p>
        </p:txBody>
      </p:sp>
      <p:cxnSp>
        <p:nvCxnSpPr>
          <p:cNvPr id="12" name="Straight Connector 11">
            <a:extLst>
              <a:ext uri="{FF2B5EF4-FFF2-40B4-BE49-F238E27FC236}">
                <a16:creationId xmlns:a16="http://schemas.microsoft.com/office/drawing/2014/main" xmlns="" id="{D7921103-1BF7-497A-81AD-2552D43B80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E4D5278-114B-40F3-AB2B-002021FA79C3}"/>
              </a:ext>
            </a:extLst>
          </p:cNvPr>
          <p:cNvSpPr>
            <a:spLocks noGrp="1"/>
          </p:cNvSpPr>
          <p:nvPr>
            <p:ph idx="1"/>
          </p:nvPr>
        </p:nvSpPr>
        <p:spPr>
          <a:xfrm>
            <a:off x="1024127" y="1875634"/>
            <a:ext cx="6007027" cy="4532061"/>
          </a:xfrm>
        </p:spPr>
        <p:txBody>
          <a:bodyPr>
            <a:noAutofit/>
          </a:bodyPr>
          <a:lstStyle/>
          <a:p>
            <a:endParaRPr lang="en-US" sz="2400" dirty="0">
              <a:solidFill>
                <a:srgbClr val="FFFFFF"/>
              </a:solidFill>
              <a:latin typeface="Avenir Next LT Pro" panose="020B0504020202020204" pitchFamily="34" charset="77"/>
            </a:endParaRPr>
          </a:p>
          <a:p>
            <a:r>
              <a:rPr lang="hu-HU" sz="2400" b="1" dirty="0">
                <a:solidFill>
                  <a:srgbClr val="FFFFFF"/>
                </a:solidFill>
                <a:latin typeface="Avenir Next LT Pro" panose="020B0504020202020204" pitchFamily="34" charset="77"/>
              </a:rPr>
              <a:t>A = Aktiváló esemény, stresszforrás, vagy kiváltó </a:t>
            </a:r>
            <a:r>
              <a:rPr lang="hu-HU" sz="2400" b="1" dirty="0" smtClean="0">
                <a:solidFill>
                  <a:srgbClr val="FFFFFF"/>
                </a:solidFill>
                <a:latin typeface="Avenir Next LT Pro" panose="020B0504020202020204" pitchFamily="34" charset="77"/>
              </a:rPr>
              <a:t>helyzet</a:t>
            </a:r>
          </a:p>
          <a:p>
            <a:endParaRPr lang="hu-HU" sz="2400" b="1" dirty="0">
              <a:solidFill>
                <a:srgbClr val="FFFFFF"/>
              </a:solidFill>
              <a:latin typeface="Avenir Next LT Pro" panose="020B0504020202020204" pitchFamily="34" charset="77"/>
            </a:endParaRPr>
          </a:p>
          <a:p>
            <a:r>
              <a:rPr lang="hu-HU" sz="2400" b="1" dirty="0">
                <a:solidFill>
                  <a:srgbClr val="FFFFFF"/>
                </a:solidFill>
                <a:latin typeface="Avenir Next LT Pro" panose="020B0504020202020204" pitchFamily="34" charset="77"/>
              </a:rPr>
              <a:t>B = Bizonyos hiedelmek, gondolatok és érzések a stresszforrással kapcsolatban </a:t>
            </a:r>
            <a:endParaRPr lang="hu-HU" sz="2400" b="1" dirty="0" smtClean="0">
              <a:solidFill>
                <a:srgbClr val="FFFFFF"/>
              </a:solidFill>
              <a:latin typeface="Avenir Next LT Pro" panose="020B0504020202020204" pitchFamily="34" charset="77"/>
            </a:endParaRPr>
          </a:p>
          <a:p>
            <a:endParaRPr lang="hu-HU" sz="2400" b="1" dirty="0">
              <a:solidFill>
                <a:srgbClr val="FFFFFF"/>
              </a:solidFill>
              <a:latin typeface="Avenir Next LT Pro" panose="020B0504020202020204" pitchFamily="34" charset="77"/>
            </a:endParaRPr>
          </a:p>
          <a:p>
            <a:r>
              <a:rPr lang="hu-HU" sz="2400" b="1" dirty="0">
                <a:solidFill>
                  <a:srgbClr val="FFFFFF"/>
                </a:solidFill>
                <a:latin typeface="Avenir Next LT Pro" panose="020B0504020202020204" pitchFamily="34" charset="77"/>
              </a:rPr>
              <a:t>C = Hiedelmünk következményei, vagy eredményei</a:t>
            </a:r>
          </a:p>
        </p:txBody>
      </p:sp>
    </p:spTree>
    <p:extLst>
      <p:ext uri="{BB962C8B-B14F-4D97-AF65-F5344CB8AC3E}">
        <p14:creationId xmlns:p14="http://schemas.microsoft.com/office/powerpoint/2010/main" val="163071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the head&#10;&#10;Description automatically generated with low confidence">
            <a:extLst>
              <a:ext uri="{FF2B5EF4-FFF2-40B4-BE49-F238E27FC236}">
                <a16:creationId xmlns:a16="http://schemas.microsoft.com/office/drawing/2014/main" xmlns="" id="{892BED43-1900-DB41-B650-41FF710F1ED7}"/>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5525CE69-B5B6-964F-A351-2FB40FFD2327}"/>
              </a:ext>
            </a:extLst>
          </p:cNvPr>
          <p:cNvSpPr/>
          <p:nvPr/>
        </p:nvSpPr>
        <p:spPr>
          <a:xfrm>
            <a:off x="4631961" y="0"/>
            <a:ext cx="7560039" cy="6858000"/>
          </a:xfrm>
          <a:prstGeom prst="rect">
            <a:avLst/>
          </a:prstGeom>
          <a:solidFill>
            <a:srgbClr val="A09642">
              <a:alpha val="74118"/>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sp>
        <p:nvSpPr>
          <p:cNvPr id="6" name="Title 1">
            <a:extLst>
              <a:ext uri="{FF2B5EF4-FFF2-40B4-BE49-F238E27FC236}">
                <a16:creationId xmlns:a16="http://schemas.microsoft.com/office/drawing/2014/main" xmlns="" id="{BDE65356-2B65-9548-9371-3113AE3360FA}"/>
              </a:ext>
            </a:extLst>
          </p:cNvPr>
          <p:cNvSpPr txBox="1">
            <a:spLocks/>
          </p:cNvSpPr>
          <p:nvPr/>
        </p:nvSpPr>
        <p:spPr>
          <a:xfrm>
            <a:off x="5089793" y="404729"/>
            <a:ext cx="6007027" cy="1499616"/>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hu-HU" sz="5000" dirty="0" smtClean="0">
                <a:solidFill>
                  <a:srgbClr val="FFFFFF"/>
                </a:solidFill>
              </a:rPr>
              <a:t>A+B=C</a:t>
            </a:r>
            <a:endParaRPr lang="hu-HU" sz="5000" dirty="0">
              <a:solidFill>
                <a:srgbClr val="FFFFFF"/>
              </a:solidFill>
            </a:endParaRPr>
          </a:p>
        </p:txBody>
      </p:sp>
      <p:sp>
        <p:nvSpPr>
          <p:cNvPr id="9" name="TextBox 8">
            <a:extLst>
              <a:ext uri="{FF2B5EF4-FFF2-40B4-BE49-F238E27FC236}">
                <a16:creationId xmlns:a16="http://schemas.microsoft.com/office/drawing/2014/main" xmlns="" id="{CA46BD20-BC97-9B41-AA37-C757C0D12D96}"/>
              </a:ext>
            </a:extLst>
          </p:cNvPr>
          <p:cNvSpPr txBox="1"/>
          <p:nvPr/>
        </p:nvSpPr>
        <p:spPr>
          <a:xfrm>
            <a:off x="5012675" y="1333041"/>
            <a:ext cx="6643171" cy="5878532"/>
          </a:xfrm>
          <a:prstGeom prst="rect">
            <a:avLst/>
          </a:prstGeom>
          <a:noFill/>
        </p:spPr>
        <p:txBody>
          <a:bodyPr wrap="square" rtlCol="0">
            <a:spAutoFit/>
          </a:bodyPr>
          <a:lstStyle/>
          <a:p>
            <a:r>
              <a:rPr lang="hu-HU" sz="2200" i="1" dirty="0" smtClean="0">
                <a:solidFill>
                  <a:srgbClr val="FFFFFF"/>
                </a:solidFill>
              </a:rPr>
              <a:t>Például:</a:t>
            </a:r>
          </a:p>
          <a:p>
            <a:endParaRPr lang="en-US" sz="2200" i="1" dirty="0">
              <a:solidFill>
                <a:srgbClr val="FFFFFF"/>
              </a:solidFill>
            </a:endParaRPr>
          </a:p>
          <a:p>
            <a:r>
              <a:rPr lang="hu-HU" sz="2200" b="1" dirty="0" smtClean="0">
                <a:solidFill>
                  <a:srgbClr val="FFFFFF"/>
                </a:solidFill>
              </a:rPr>
              <a:t>A </a:t>
            </a:r>
            <a:r>
              <a:rPr lang="hu-HU" sz="2200" b="1" dirty="0">
                <a:solidFill>
                  <a:srgbClr val="FFFFFF"/>
                </a:solidFill>
              </a:rPr>
              <a:t>— Aktiváló esemény, vagy stresszforrás: a főnököd arra kér, hogy dolgozz most hétvégén. </a:t>
            </a:r>
            <a:endParaRPr lang="hu-HU" sz="2200" b="1" dirty="0" smtClean="0">
              <a:solidFill>
                <a:srgbClr val="FFFFFF"/>
              </a:solidFill>
            </a:endParaRPr>
          </a:p>
          <a:p>
            <a:endParaRPr lang="hu-HU" sz="2200" b="1" dirty="0">
              <a:solidFill>
                <a:srgbClr val="FFFFFF"/>
              </a:solidFill>
            </a:endParaRPr>
          </a:p>
          <a:p>
            <a:r>
              <a:rPr lang="hu-HU" sz="2200" b="1" dirty="0">
                <a:solidFill>
                  <a:srgbClr val="FFFFFF"/>
                </a:solidFill>
              </a:rPr>
              <a:t>B — Úgy gondolod, nem fair hétvégi munkára kérni téged. Szerinted nem kellene dolgoznod ezen a hétvégén. </a:t>
            </a:r>
            <a:endParaRPr lang="hu-HU" sz="2200" b="1" dirty="0" smtClean="0">
              <a:solidFill>
                <a:srgbClr val="FFFFFF"/>
              </a:solidFill>
            </a:endParaRPr>
          </a:p>
          <a:p>
            <a:endParaRPr lang="hu-HU" sz="2200" b="1" dirty="0">
              <a:solidFill>
                <a:srgbClr val="FFFFFF"/>
              </a:solidFill>
            </a:endParaRPr>
          </a:p>
          <a:p>
            <a:r>
              <a:rPr lang="hu-HU" sz="2200" b="1" dirty="0">
                <a:solidFill>
                  <a:srgbClr val="FFFFFF"/>
                </a:solidFill>
              </a:rPr>
              <a:t>C — Következésképpen elhatározod, hogy nem fogsz dolgozni a hétvégén, akkor sem, ha kollégáidat is erre kérték</a:t>
            </a:r>
            <a:r>
              <a:rPr lang="hu-HU" sz="2200" b="1" dirty="0" smtClean="0">
                <a:solidFill>
                  <a:srgbClr val="FFFFFF"/>
                </a:solidFill>
              </a:rPr>
              <a:t>.</a:t>
            </a:r>
          </a:p>
          <a:p>
            <a:r>
              <a:rPr lang="hu-HU" sz="2200" b="1" dirty="0" smtClean="0">
                <a:solidFill>
                  <a:srgbClr val="FFFFFF"/>
                </a:solidFill>
              </a:rPr>
              <a:t> </a:t>
            </a:r>
          </a:p>
          <a:p>
            <a:r>
              <a:rPr lang="hu-HU" sz="2400" b="1" cap="small" dirty="0" smtClean="0">
                <a:solidFill>
                  <a:srgbClr val="FFFFFF"/>
                </a:solidFill>
                <a:latin typeface="Tw Cen MT" panose="020B0602020104020603" pitchFamily="34" charset="77"/>
              </a:rPr>
              <a:t> </a:t>
            </a:r>
            <a:r>
              <a:rPr lang="hu-HU" sz="2400" b="1" cap="small" dirty="0">
                <a:solidFill>
                  <a:srgbClr val="FFFFFF"/>
                </a:solidFill>
                <a:latin typeface="Tw Cen MT" panose="020B0602020104020603" pitchFamily="34" charset="77"/>
              </a:rPr>
              <a:t>Téves </a:t>
            </a:r>
            <a:r>
              <a:rPr lang="hu-HU" sz="2400" b="1" cap="small" dirty="0" smtClean="0">
                <a:solidFill>
                  <a:srgbClr val="FFFFFF"/>
                </a:solidFill>
                <a:latin typeface="Tw Cen MT" panose="020B0602020104020603" pitchFamily="34" charset="77"/>
              </a:rPr>
              <a:t>a </a:t>
            </a:r>
            <a:r>
              <a:rPr lang="hu-HU" sz="2400" b="1" cap="small" dirty="0">
                <a:solidFill>
                  <a:srgbClr val="FFFFFF"/>
                </a:solidFill>
                <a:latin typeface="Tw Cen MT" panose="020B0602020104020603" pitchFamily="34" charset="77"/>
              </a:rPr>
              <a:t>meggyőződésed, hogy a hétvégi munkára való felszólítás tisztességtelen, és hogy nem kell dolgoznod ezen a hétvégén. </a:t>
            </a:r>
          </a:p>
          <a:p>
            <a:endParaRPr lang="en-US" dirty="0"/>
          </a:p>
        </p:txBody>
      </p:sp>
    </p:spTree>
    <p:extLst>
      <p:ext uri="{BB962C8B-B14F-4D97-AF65-F5344CB8AC3E}">
        <p14:creationId xmlns:p14="http://schemas.microsoft.com/office/powerpoint/2010/main" val="31552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47421797-7B77-498E-A01C-0A1194615B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bstract image">
            <a:extLst>
              <a:ext uri="{FF2B5EF4-FFF2-40B4-BE49-F238E27FC236}">
                <a16:creationId xmlns:a16="http://schemas.microsoft.com/office/drawing/2014/main" xmlns=""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47" name="Rectangle 46">
            <a:extLst>
              <a:ext uri="{FF2B5EF4-FFF2-40B4-BE49-F238E27FC236}">
                <a16:creationId xmlns:a16="http://schemas.microsoft.com/office/drawing/2014/main" xmlns="" id="{926D38EC-CD1B-456B-A813-64F8D8E71D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9" name="Rectangle 48">
            <a:extLst>
              <a:ext uri="{FF2B5EF4-FFF2-40B4-BE49-F238E27FC236}">
                <a16:creationId xmlns:a16="http://schemas.microsoft.com/office/drawing/2014/main" xmlns="" id="{2DC18E46-CA2E-43A8-A2EC-61D30FAC36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xmlns="" id="{92C9295F-E638-4F61-AFE2-CF3E40556031}"/>
              </a:ext>
            </a:extLst>
          </p:cNvPr>
          <p:cNvSpPr>
            <a:spLocks noGrp="1"/>
          </p:cNvSpPr>
          <p:nvPr>
            <p:ph type="title"/>
          </p:nvPr>
        </p:nvSpPr>
        <p:spPr>
          <a:xfrm>
            <a:off x="1066800" y="642594"/>
            <a:ext cx="10058400" cy="1371600"/>
          </a:xfrm>
        </p:spPr>
        <p:txBody>
          <a:bodyPr>
            <a:normAutofit/>
          </a:bodyPr>
          <a:lstStyle/>
          <a:p>
            <a:r>
              <a:rPr lang="hu-HU" dirty="0" smtClean="0"/>
              <a:t>Ez nem egy kicsi probléma</a:t>
            </a:r>
            <a:endParaRPr lang="hu-HU" dirty="0"/>
          </a:p>
        </p:txBody>
      </p:sp>
      <p:graphicFrame>
        <p:nvGraphicFramePr>
          <p:cNvPr id="31" name="Content Placeholder 2" descr="timeline">
            <a:extLst>
              <a:ext uri="{FF2B5EF4-FFF2-40B4-BE49-F238E27FC236}">
                <a16:creationId xmlns:a16="http://schemas.microsoft.com/office/drawing/2014/main" xmlns="" id="{613FC9B6-ED9E-4F51-A217-156DA01928CD}"/>
              </a:ext>
            </a:extLst>
          </p:cNvPr>
          <p:cNvGraphicFramePr/>
          <p:nvPr>
            <p:extLst>
              <p:ext uri="{D42A27DB-BD31-4B8C-83A1-F6EECF244321}">
                <p14:modId xmlns:p14="http://schemas.microsoft.com/office/powerpoint/2010/main" val="775137347"/>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60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7546" y="4572000"/>
            <a:ext cx="7058307" cy="1964266"/>
          </a:xfrm>
          <a:prstGeom prst="rect">
            <a:avLst/>
          </a:prstGeom>
          <a:solidFill>
            <a:srgbClr val="59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132E758-3DDD-417B-8EB3-75F19D89E350}"/>
              </a:ext>
            </a:extLst>
          </p:cNvPr>
          <p:cNvSpPr>
            <a:spLocks noGrp="1"/>
          </p:cNvSpPr>
          <p:nvPr>
            <p:ph type="title"/>
          </p:nvPr>
        </p:nvSpPr>
        <p:spPr>
          <a:xfrm>
            <a:off x="524256" y="4767072"/>
            <a:ext cx="6594189" cy="1625210"/>
          </a:xfrm>
        </p:spPr>
        <p:txBody>
          <a:bodyPr>
            <a:normAutofit/>
          </a:bodyPr>
          <a:lstStyle/>
          <a:p>
            <a:pPr algn="ctr"/>
            <a:r>
              <a:rPr lang="hu-HU" sz="4000" dirty="0" smtClean="0">
                <a:solidFill>
                  <a:srgbClr val="FFFFFF"/>
                </a:solidFill>
                <a:latin typeface="Avenir Next LT Pro" panose="020B0504020202020204" pitchFamily="34" charset="77"/>
              </a:rPr>
              <a:t>Gondolkodom</a:t>
            </a:r>
            <a:r>
              <a:rPr lang="hu-HU" sz="4000" dirty="0">
                <a:solidFill>
                  <a:srgbClr val="FFFFFF"/>
                </a:solidFill>
                <a:latin typeface="Avenir Next LT Pro" panose="020B0504020202020204" pitchFamily="34" charset="77"/>
              </a:rPr>
              <a:t>, tehát </a:t>
            </a:r>
            <a:r>
              <a:rPr lang="hu-HU" sz="4000" dirty="0" smtClean="0">
                <a:solidFill>
                  <a:srgbClr val="FFFFFF"/>
                </a:solidFill>
                <a:latin typeface="Avenir Next LT Pro" panose="020B0504020202020204" pitchFamily="34" charset="77"/>
              </a:rPr>
              <a:t>vagyok</a:t>
            </a:r>
            <a:endParaRPr lang="hu-HU" sz="4000" dirty="0">
              <a:solidFill>
                <a:srgbClr val="FFFFFF"/>
              </a:solidFill>
              <a:latin typeface="Avenir Next LT Pro" panose="020B0504020202020204" pitchFamily="34" charset="77"/>
            </a:endParaRPr>
          </a:p>
        </p:txBody>
      </p:sp>
      <p:pic>
        <p:nvPicPr>
          <p:cNvPr id="5" name="Picture 4" descr="A picture containing drawing&#10;&#10;Description automatically generated">
            <a:extLst>
              <a:ext uri="{FF2B5EF4-FFF2-40B4-BE49-F238E27FC236}">
                <a16:creationId xmlns:a16="http://schemas.microsoft.com/office/drawing/2014/main" xmlns="" id="{24C958E3-121B-4837-ADC7-0BDE98F899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2747" r="1" b="2906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0DFA4B70-0801-420C-AEF5-2F74485979A2}"/>
              </a:ext>
            </a:extLst>
          </p:cNvPr>
          <p:cNvSpPr>
            <a:spLocks noGrp="1"/>
          </p:cNvSpPr>
          <p:nvPr>
            <p:ph idx="1"/>
          </p:nvPr>
        </p:nvSpPr>
        <p:spPr>
          <a:xfrm>
            <a:off x="8029319" y="917725"/>
            <a:ext cx="3424739" cy="4852362"/>
          </a:xfrm>
        </p:spPr>
        <p:txBody>
          <a:bodyPr anchor="ctr">
            <a:normAutofit/>
          </a:bodyPr>
          <a:lstStyle/>
          <a:p>
            <a:r>
              <a:rPr lang="hu-HU" sz="2400" dirty="0">
                <a:solidFill>
                  <a:srgbClr val="FFFFFF"/>
                </a:solidFill>
                <a:latin typeface="Avenir Next LT Pro" panose="020B0504020202020204" pitchFamily="34" charset="77"/>
              </a:rPr>
              <a:t>Minden, ami belénk kerül, táplál, vagy legyengít. </a:t>
            </a:r>
            <a:endParaRPr lang="hu-HU" sz="2400" dirty="0" smtClean="0">
              <a:solidFill>
                <a:srgbClr val="FFFFFF"/>
              </a:solidFill>
              <a:latin typeface="Avenir Next LT Pro" panose="020B0504020202020204" pitchFamily="34" charset="77"/>
            </a:endParaRPr>
          </a:p>
          <a:p>
            <a:endParaRPr lang="hu-HU" sz="2400" dirty="0" smtClean="0">
              <a:solidFill>
                <a:srgbClr val="FFFFFF"/>
              </a:solidFill>
              <a:latin typeface="Avenir Next LT Pro" panose="020B0504020202020204" pitchFamily="34" charset="77"/>
            </a:endParaRPr>
          </a:p>
          <a:p>
            <a:r>
              <a:rPr lang="hu-HU" sz="2400" dirty="0">
                <a:solidFill>
                  <a:srgbClr val="FFFFFF"/>
                </a:solidFill>
                <a:latin typeface="Avenir Next LT Pro" panose="020B0504020202020204" pitchFamily="34" charset="77"/>
              </a:rPr>
              <a:t>„… </a:t>
            </a:r>
            <a:r>
              <a:rPr lang="hu-HU" sz="2400" i="1" dirty="0">
                <a:solidFill>
                  <a:srgbClr val="FFFFFF"/>
                </a:solidFill>
                <a:latin typeface="Avenir Next LT Pro" panose="020B0504020202020204" pitchFamily="34" charset="77"/>
              </a:rPr>
              <a:t>változzatok el a ti elméteknek megújulása által...”  </a:t>
            </a:r>
            <a:r>
              <a:rPr lang="hu-HU" sz="2400" dirty="0">
                <a:solidFill>
                  <a:srgbClr val="FFFFFF"/>
                </a:solidFill>
                <a:latin typeface="Avenir Next LT Pro" panose="020B0504020202020204" pitchFamily="34" charset="77"/>
              </a:rPr>
              <a:t>(Róm 12:2)</a:t>
            </a:r>
          </a:p>
        </p:txBody>
      </p:sp>
    </p:spTree>
    <p:extLst>
      <p:ext uri="{BB962C8B-B14F-4D97-AF65-F5344CB8AC3E}">
        <p14:creationId xmlns:p14="http://schemas.microsoft.com/office/powerpoint/2010/main" val="321890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EF0CC7-E6DB-4280-8D8D-7A7180C3E271}"/>
              </a:ext>
            </a:extLst>
          </p:cNvPr>
          <p:cNvSpPr>
            <a:spLocks noGrp="1"/>
          </p:cNvSpPr>
          <p:nvPr>
            <p:ph type="title"/>
          </p:nvPr>
        </p:nvSpPr>
        <p:spPr>
          <a:xfrm>
            <a:off x="1024128" y="585216"/>
            <a:ext cx="6066818" cy="1499616"/>
          </a:xfrm>
        </p:spPr>
        <p:txBody>
          <a:bodyPr>
            <a:normAutofit/>
          </a:bodyPr>
          <a:lstStyle/>
          <a:p>
            <a:r>
              <a:rPr lang="hu-HU" dirty="0" smtClean="0"/>
              <a:t>Gondoljuk át, </a:t>
            </a:r>
            <a:br>
              <a:rPr lang="hu-HU" dirty="0" smtClean="0"/>
            </a:br>
            <a:r>
              <a:rPr lang="hu-HU" dirty="0" smtClean="0">
                <a:solidFill>
                  <a:schemeClr val="tx1">
                    <a:lumMod val="50000"/>
                    <a:lumOff val="50000"/>
                  </a:schemeClr>
                </a:solidFill>
              </a:rPr>
              <a:t>miről gondolkodunk! </a:t>
            </a:r>
            <a:endParaRPr lang="hu-HU" dirty="0">
              <a:solidFill>
                <a:schemeClr val="tx1">
                  <a:lumMod val="50000"/>
                  <a:lumOff val="50000"/>
                </a:schemeClr>
              </a:solidFill>
            </a:endParaRPr>
          </a:p>
        </p:txBody>
      </p:sp>
      <p:sp>
        <p:nvSpPr>
          <p:cNvPr id="10" name="Content Placeholder 9">
            <a:extLst>
              <a:ext uri="{FF2B5EF4-FFF2-40B4-BE49-F238E27FC236}">
                <a16:creationId xmlns:a16="http://schemas.microsoft.com/office/drawing/2014/main" xmlns="" id="{4D103309-830A-4D63-94E5-5B70F8DC42A9}"/>
              </a:ext>
            </a:extLst>
          </p:cNvPr>
          <p:cNvSpPr>
            <a:spLocks noGrp="1"/>
          </p:cNvSpPr>
          <p:nvPr>
            <p:ph idx="1"/>
          </p:nvPr>
        </p:nvSpPr>
        <p:spPr>
          <a:xfrm>
            <a:off x="1024128" y="2595966"/>
            <a:ext cx="6066818" cy="3713394"/>
          </a:xfrm>
        </p:spPr>
        <p:txBody>
          <a:bodyPr>
            <a:normAutofit/>
          </a:bodyPr>
          <a:lstStyle/>
          <a:p>
            <a:r>
              <a:rPr lang="hu-HU" sz="2400" dirty="0">
                <a:latin typeface="Avenir Next LT Pro" panose="020B0504020202020204" pitchFamily="34" charset="77"/>
              </a:rPr>
              <a:t>Légiforgalmi irányítója lehetsz saját mentális repterednek. Elfoglalod az irányítótornyot és te irányíthatod értelmi és érzelmi világod forgalmát. </a:t>
            </a:r>
          </a:p>
          <a:p>
            <a:r>
              <a:rPr lang="hu-HU" sz="2400" dirty="0">
                <a:latin typeface="Avenir Next LT Pro" panose="020B0504020202020204" pitchFamily="34" charset="77"/>
              </a:rPr>
              <a:t> </a:t>
            </a:r>
          </a:p>
          <a:p>
            <a:r>
              <a:rPr lang="hu-HU" sz="2400" dirty="0">
                <a:latin typeface="Avenir Next LT Pro" panose="020B0504020202020204" pitchFamily="34" charset="77"/>
              </a:rPr>
              <a:t>Fejünkben szüntelenül keringenek a gondolatok. Jönnek és mennek.  Ha bármelyik leszáll, és ott ragad, az csak azért lehet, mert te engedélyt adtál neki. Ha távozik, arra is te utasítottad.</a:t>
            </a:r>
          </a:p>
        </p:txBody>
      </p:sp>
      <p:pic>
        <p:nvPicPr>
          <p:cNvPr id="8" name="Content Placeholder 4">
            <a:extLst>
              <a:ext uri="{FF2B5EF4-FFF2-40B4-BE49-F238E27FC236}">
                <a16:creationId xmlns:a16="http://schemas.microsoft.com/office/drawing/2014/main" xmlns="" id="{D2C83C73-185C-4A3D-8027-7EF7224F6180}"/>
              </a:ext>
            </a:extLst>
          </p:cNvPr>
          <p:cNvPicPr>
            <a:picLocks noChangeAspect="1"/>
          </p:cNvPicPr>
          <p:nvPr/>
        </p:nvPicPr>
        <p:blipFill rotWithShape="1">
          <a:blip r:embed="rId3"/>
          <a:srcRect l="26251" r="22502" b="2"/>
          <a:stretch/>
        </p:blipFill>
        <p:spPr>
          <a:xfrm>
            <a:off x="7552266" y="10"/>
            <a:ext cx="4639733" cy="6857990"/>
          </a:xfrm>
          <a:prstGeom prst="rect">
            <a:avLst/>
          </a:prstGeom>
        </p:spPr>
      </p:pic>
    </p:spTree>
    <p:extLst>
      <p:ext uri="{BB962C8B-B14F-4D97-AF65-F5344CB8AC3E}">
        <p14:creationId xmlns:p14="http://schemas.microsoft.com/office/powerpoint/2010/main" val="233119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B55B858F-1E70-4E6F-BE67-C90AA7EDA4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E409067-4BAC-4D65-989D-B51EA73D71DF}"/>
              </a:ext>
            </a:extLst>
          </p:cNvPr>
          <p:cNvSpPr>
            <a:spLocks noGrp="1"/>
          </p:cNvSpPr>
          <p:nvPr>
            <p:ph type="title"/>
          </p:nvPr>
        </p:nvSpPr>
        <p:spPr>
          <a:xfrm>
            <a:off x="335280" y="640080"/>
            <a:ext cx="4922519" cy="2582805"/>
          </a:xfrm>
        </p:spPr>
        <p:txBody>
          <a:bodyPr>
            <a:normAutofit/>
          </a:bodyPr>
          <a:lstStyle/>
          <a:p>
            <a:r>
              <a:rPr lang="hu-HU" sz="4400" dirty="0">
                <a:solidFill>
                  <a:srgbClr val="FFFFFF"/>
                </a:solidFill>
                <a:latin typeface="Avenir Next LT Pro" panose="020B0504020202020204" pitchFamily="34" charset="77"/>
              </a:rPr>
              <a:t>Egy érzelem élettartama: 90 másodperc </a:t>
            </a:r>
            <a:endParaRPr lang="hu-HU" sz="4400" b="1" dirty="0">
              <a:solidFill>
                <a:srgbClr val="FFFFFF"/>
              </a:solidFill>
              <a:latin typeface="Avenir Next LT Pro" panose="020B0504020202020204" pitchFamily="34" charset="77"/>
            </a:endParaRPr>
          </a:p>
        </p:txBody>
      </p:sp>
      <p:sp>
        <p:nvSpPr>
          <p:cNvPr id="9" name="Content Placeholder 8">
            <a:extLst>
              <a:ext uri="{FF2B5EF4-FFF2-40B4-BE49-F238E27FC236}">
                <a16:creationId xmlns:a16="http://schemas.microsoft.com/office/drawing/2014/main" xmlns="" id="{686820F8-4DCA-43A1-8DAC-C806076DD3C2}"/>
              </a:ext>
            </a:extLst>
          </p:cNvPr>
          <p:cNvSpPr>
            <a:spLocks noGrp="1"/>
          </p:cNvSpPr>
          <p:nvPr>
            <p:ph idx="1"/>
          </p:nvPr>
        </p:nvSpPr>
        <p:spPr>
          <a:xfrm>
            <a:off x="1011503" y="3429000"/>
            <a:ext cx="3791711" cy="2788920"/>
          </a:xfrm>
        </p:spPr>
        <p:txBody>
          <a:bodyPr>
            <a:normAutofit/>
          </a:bodyPr>
          <a:lstStyle/>
          <a:p>
            <a:r>
              <a:rPr lang="hu-HU" sz="2400" dirty="0">
                <a:solidFill>
                  <a:srgbClr val="FFFFFF"/>
                </a:solidFill>
                <a:latin typeface="Avenir Next LT Pro" panose="020B0504020202020204" pitchFamily="34" charset="77"/>
              </a:rPr>
              <a:t>Azok a történetek tartják életben az érzelmeinket, amiket magunknak mesélünk </a:t>
            </a:r>
            <a:r>
              <a:rPr lang="hu-HU" sz="2400" dirty="0" smtClean="0">
                <a:solidFill>
                  <a:srgbClr val="FFFFFF"/>
                </a:solidFill>
                <a:latin typeface="Avenir Next LT Pro" panose="020B0504020202020204" pitchFamily="34" charset="77"/>
              </a:rPr>
              <a:t>róluk.</a:t>
            </a:r>
            <a:endParaRPr lang="en-US" sz="2400" dirty="0">
              <a:solidFill>
                <a:srgbClr val="FFFFFF"/>
              </a:solidFill>
              <a:latin typeface="Avenir Next LT Pro" panose="020B0504020202020204" pitchFamily="34" charset="77"/>
            </a:endParaRPr>
          </a:p>
        </p:txBody>
      </p:sp>
      <p:pic>
        <p:nvPicPr>
          <p:cNvPr id="5" name="Content Placeholder 4" descr="A picture containing indoor, food, counter, orange&#10;&#10;Description automatically generated">
            <a:extLst>
              <a:ext uri="{FF2B5EF4-FFF2-40B4-BE49-F238E27FC236}">
                <a16:creationId xmlns:a16="http://schemas.microsoft.com/office/drawing/2014/main" xmlns="" id="{37EAA071-5E02-4558-866E-EE0BCA24374D}"/>
              </a:ext>
            </a:extLst>
          </p:cNvPr>
          <p:cNvPicPr>
            <a:picLocks noChangeAspect="1"/>
          </p:cNvPicPr>
          <p:nvPr/>
        </p:nvPicPr>
        <p:blipFill rotWithShape="1">
          <a:blip r:embed="rId3">
            <a:extLst>
              <a:ext uri="{28A0092B-C50C-407E-A947-70E740481C1C}">
                <a14:useLocalDpi xmlns:a14="http://schemas.microsoft.com/office/drawing/2010/main" val="0"/>
              </a:ext>
            </a:extLst>
          </a:blip>
          <a:srcRect l="13150" r="21560" b="1"/>
          <a:stretch/>
        </p:blipFill>
        <p:spPr>
          <a:xfrm>
            <a:off x="6096000" y="640080"/>
            <a:ext cx="5455921" cy="5577840"/>
          </a:xfrm>
          <a:prstGeom prst="rect">
            <a:avLst/>
          </a:prstGeom>
        </p:spPr>
      </p:pic>
    </p:spTree>
    <p:extLst>
      <p:ext uri="{BB962C8B-B14F-4D97-AF65-F5344CB8AC3E}">
        <p14:creationId xmlns:p14="http://schemas.microsoft.com/office/powerpoint/2010/main" val="276507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xmlns=""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xmlns="" id="{9664D085-C814-4D74-BCE0-2059F0DC04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9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DDA5539E-D8B4-4F5A-B46F-C304F5D7A8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Emma’s Story: Overcoming Her Struggles with Pornography, Shame, and Self-Worth">
            <a:hlinkClick r:id="" action="ppaction://media"/>
            <a:extLst>
              <a:ext uri="{FF2B5EF4-FFF2-40B4-BE49-F238E27FC236}">
                <a16:creationId xmlns:a16="http://schemas.microsoft.com/office/drawing/2014/main" xmlns="" id="{BC2822B8-EBB9-4014-8593-22F9AC6028DB}"/>
              </a:ext>
            </a:extLst>
          </p:cNvPr>
          <p:cNvPicPr>
            <a:picLocks noGrp="1" noRot="1" noChangeAspect="1"/>
          </p:cNvPicPr>
          <p:nvPr>
            <p:ph idx="1"/>
            <a:videoFile r:link="rId1"/>
          </p:nvPr>
        </p:nvPicPr>
        <p:blipFill>
          <a:blip r:embed="rId4"/>
          <a:stretch>
            <a:fillRect/>
          </a:stretch>
        </p:blipFill>
        <p:spPr>
          <a:xfrm>
            <a:off x="1427668" y="803063"/>
            <a:ext cx="9336664" cy="5251874"/>
          </a:xfrm>
          <a:prstGeom prst="rect">
            <a:avLst/>
          </a:prstGeom>
        </p:spPr>
      </p:pic>
    </p:spTree>
    <p:extLst>
      <p:ext uri="{BB962C8B-B14F-4D97-AF65-F5344CB8AC3E}">
        <p14:creationId xmlns:p14="http://schemas.microsoft.com/office/powerpoint/2010/main" val="38784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C66E9-A657-452A-9C4C-552C9B3B4AB9}"/>
              </a:ext>
            </a:extLst>
          </p:cNvPr>
          <p:cNvSpPr>
            <a:spLocks noGrp="1"/>
          </p:cNvSpPr>
          <p:nvPr>
            <p:ph type="title"/>
          </p:nvPr>
        </p:nvSpPr>
        <p:spPr/>
        <p:txBody>
          <a:bodyPr/>
          <a:lstStyle/>
          <a:p>
            <a:r>
              <a:rPr lang="hu-HU" dirty="0"/>
              <a:t>Kérjünk segítséget! </a:t>
            </a:r>
          </a:p>
        </p:txBody>
      </p:sp>
      <p:graphicFrame>
        <p:nvGraphicFramePr>
          <p:cNvPr id="4" name="Content Placeholder 3">
            <a:extLst>
              <a:ext uri="{FF2B5EF4-FFF2-40B4-BE49-F238E27FC236}">
                <a16:creationId xmlns:a16="http://schemas.microsoft.com/office/drawing/2014/main" xmlns="" id="{1BCF6B7D-F4CA-43C2-B223-4B06CC64BCB8}"/>
              </a:ext>
            </a:extLst>
          </p:cNvPr>
          <p:cNvGraphicFramePr>
            <a:graphicFrameLocks noGrp="1"/>
          </p:cNvGraphicFramePr>
          <p:nvPr>
            <p:ph idx="1"/>
            <p:extLst>
              <p:ext uri="{D42A27DB-BD31-4B8C-83A1-F6EECF244321}">
                <p14:modId xmlns:p14="http://schemas.microsoft.com/office/powerpoint/2010/main" val="1473187356"/>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39EC50A-248F-46D1-97CD-65A2766F75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xmlns="" id="{B4C843F0-96F8-4DFC-93E8-E3533F223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A picture containing website&#10;&#10;Description automatically generated">
            <a:extLst>
              <a:ext uri="{FF2B5EF4-FFF2-40B4-BE49-F238E27FC236}">
                <a16:creationId xmlns:a16="http://schemas.microsoft.com/office/drawing/2014/main" xmlns="" id="{28A4FA9D-BC21-4A4A-BE24-2D72F4C349A9}"/>
              </a:ext>
            </a:extLst>
          </p:cNvPr>
          <p:cNvPicPr>
            <a:picLocks noGrp="1" noChangeAspect="1"/>
          </p:cNvPicPr>
          <p:nvPr>
            <p:ph idx="1"/>
          </p:nvPr>
        </p:nvPicPr>
        <p:blipFill rotWithShape="1">
          <a:blip r:embed="rId3"/>
          <a:srcRect r="12890" b="1"/>
          <a:stretch/>
        </p:blipFill>
        <p:spPr>
          <a:xfrm>
            <a:off x="0" y="10"/>
            <a:ext cx="12191980" cy="6857990"/>
          </a:xfrm>
          <a:prstGeom prst="rect">
            <a:avLst/>
          </a:prstGeom>
        </p:spPr>
      </p:pic>
      <p:sp>
        <p:nvSpPr>
          <p:cNvPr id="2" name="Szövegdoboz 1"/>
          <p:cNvSpPr txBox="1"/>
          <p:nvPr/>
        </p:nvSpPr>
        <p:spPr>
          <a:xfrm>
            <a:off x="533400" y="579121"/>
            <a:ext cx="9601200" cy="1862048"/>
          </a:xfrm>
          <a:prstGeom prst="rect">
            <a:avLst/>
          </a:prstGeom>
          <a:noFill/>
        </p:spPr>
        <p:txBody>
          <a:bodyPr wrap="square" rtlCol="0">
            <a:spAutoFit/>
          </a:bodyPr>
          <a:lstStyle/>
          <a:p>
            <a:r>
              <a:rPr lang="hu-HU" sz="11500" b="1" dirty="0" smtClean="0">
                <a:solidFill>
                  <a:schemeClr val="accent4">
                    <a:lumMod val="75000"/>
                  </a:schemeClr>
                </a:solidFill>
              </a:rPr>
              <a:t>Legyőzhetjük!</a:t>
            </a:r>
            <a:endParaRPr lang="hu-HU" sz="11500" b="1" dirty="0">
              <a:solidFill>
                <a:schemeClr val="accent4">
                  <a:lumMod val="75000"/>
                </a:schemeClr>
              </a:solidFill>
            </a:endParaRPr>
          </a:p>
        </p:txBody>
      </p:sp>
    </p:spTree>
    <p:extLst>
      <p:ext uri="{BB962C8B-B14F-4D97-AF65-F5344CB8AC3E}">
        <p14:creationId xmlns:p14="http://schemas.microsoft.com/office/powerpoint/2010/main" val="429210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xmlns=""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xmlns="" id="{9664D085-C814-4D74-BCE0-2059F0DC04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DA5539E-D8B4-4F5A-B46F-C304F5D7A8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xmlns="" id="{53F3AFD3-5A4D-4F1B-9226-4E12F4AEDC73}"/>
              </a:ext>
            </a:extLst>
          </p:cNvPr>
          <p:cNvPicPr>
            <a:picLocks noGrp="1" noChangeAspect="1"/>
          </p:cNvPicPr>
          <p:nvPr>
            <p:ph idx="1"/>
          </p:nvPr>
        </p:nvPicPr>
        <p:blipFill>
          <a:blip r:embed="rId3"/>
          <a:stretch>
            <a:fillRect/>
          </a:stretch>
        </p:blipFill>
        <p:spPr>
          <a:xfrm>
            <a:off x="107578" y="374904"/>
            <a:ext cx="11976843" cy="6108192"/>
          </a:xfrm>
          <a:prstGeom prst="rect">
            <a:avLst/>
          </a:prstGeom>
        </p:spPr>
      </p:pic>
    </p:spTree>
    <p:extLst>
      <p:ext uri="{BB962C8B-B14F-4D97-AF65-F5344CB8AC3E}">
        <p14:creationId xmlns:p14="http://schemas.microsoft.com/office/powerpoint/2010/main" val="427350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lanced stones on a pebble beach during sunset">
            <a:extLst>
              <a:ext uri="{FF2B5EF4-FFF2-40B4-BE49-F238E27FC236}">
                <a16:creationId xmlns:a16="http://schemas.microsoft.com/office/drawing/2014/main" xmlns="" id="{3410304C-43D9-450D-86F5-3890AD49B818}"/>
              </a:ext>
            </a:extLst>
          </p:cNvPr>
          <p:cNvPicPr>
            <a:picLocks noChangeAspect="1"/>
          </p:cNvPicPr>
          <p:nvPr/>
        </p:nvPicPr>
        <p:blipFill rotWithShape="1">
          <a:blip r:embed="rId3"/>
          <a:srcRect t="23391" r="9091"/>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xmlns=""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B6B1DA-80D9-439A-861C-F8D4BDBF1249}"/>
              </a:ext>
            </a:extLst>
          </p:cNvPr>
          <p:cNvSpPr>
            <a:spLocks noGrp="1"/>
          </p:cNvSpPr>
          <p:nvPr>
            <p:ph type="title"/>
          </p:nvPr>
        </p:nvSpPr>
        <p:spPr>
          <a:xfrm>
            <a:off x="774043" y="727626"/>
            <a:ext cx="4602152" cy="1718225"/>
          </a:xfrm>
        </p:spPr>
        <p:txBody>
          <a:bodyPr>
            <a:normAutofit fontScale="90000"/>
          </a:bodyPr>
          <a:lstStyle/>
          <a:p>
            <a:r>
              <a:rPr lang="hu-HU" sz="4400" dirty="0" smtClean="0"/>
              <a:t>További </a:t>
            </a:r>
            <a:br>
              <a:rPr lang="hu-HU" sz="4400" dirty="0" smtClean="0"/>
            </a:br>
            <a:r>
              <a:rPr lang="hu-HU" sz="4400" dirty="0" smtClean="0"/>
              <a:t>segédanyag-források </a:t>
            </a:r>
            <a:endParaRPr lang="hu-HU" sz="4400" dirty="0"/>
          </a:p>
        </p:txBody>
      </p:sp>
      <p:sp>
        <p:nvSpPr>
          <p:cNvPr id="3" name="Content Placeholder 2">
            <a:extLst>
              <a:ext uri="{FF2B5EF4-FFF2-40B4-BE49-F238E27FC236}">
                <a16:creationId xmlns:a16="http://schemas.microsoft.com/office/drawing/2014/main" xmlns="" id="{1F13B421-E9EC-4EFA-AC4F-1396059416CA}"/>
              </a:ext>
            </a:extLst>
          </p:cNvPr>
          <p:cNvSpPr>
            <a:spLocks noGrp="1"/>
          </p:cNvSpPr>
          <p:nvPr>
            <p:ph idx="1"/>
          </p:nvPr>
        </p:nvSpPr>
        <p:spPr>
          <a:xfrm>
            <a:off x="774043" y="2538920"/>
            <a:ext cx="4602152" cy="3480066"/>
          </a:xfrm>
        </p:spPr>
        <p:txBody>
          <a:bodyPr>
            <a:normAutofit/>
          </a:bodyPr>
          <a:lstStyle/>
          <a:p>
            <a:r>
              <a:rPr lang="hu-HU" sz="2000" dirty="0"/>
              <a:t>Az igazság a pornóról</a:t>
            </a:r>
          </a:p>
          <a:p>
            <a:r>
              <a:rPr lang="hu-HU" sz="2000" dirty="0"/>
              <a:t>Harc az új drog ellen</a:t>
            </a:r>
          </a:p>
          <a:p>
            <a:r>
              <a:rPr lang="hu-HU" sz="2000" dirty="0"/>
              <a:t>Tiszta élet Szolgálatok</a:t>
            </a:r>
          </a:p>
          <a:p>
            <a:r>
              <a:rPr lang="hu-HU" sz="2000" dirty="0"/>
              <a:t>Csatlakozz a megerősítőkhöz</a:t>
            </a:r>
          </a:p>
          <a:p>
            <a:r>
              <a:rPr lang="hu-HU" sz="2000" dirty="0"/>
              <a:t>Új szabadság a szeretetre </a:t>
            </a:r>
          </a:p>
          <a:p>
            <a:endParaRPr lang="hu-HU" dirty="0"/>
          </a:p>
        </p:txBody>
      </p:sp>
    </p:spTree>
    <p:extLst>
      <p:ext uri="{BB962C8B-B14F-4D97-AF65-F5344CB8AC3E}">
        <p14:creationId xmlns:p14="http://schemas.microsoft.com/office/powerpoint/2010/main" val="8906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6F4EBCC-FE86-430B-B045-896BD96448AC}"/>
              </a:ext>
            </a:extLst>
          </p:cNvPr>
          <p:cNvSpPr>
            <a:spLocks noGrp="1"/>
          </p:cNvSpPr>
          <p:nvPr>
            <p:ph type="title"/>
          </p:nvPr>
        </p:nvSpPr>
        <p:spPr/>
        <p:txBody>
          <a:bodyPr/>
          <a:lstStyle/>
          <a:p>
            <a:r>
              <a:rPr lang="hu-HU" dirty="0" smtClean="0"/>
              <a:t>függőség</a:t>
            </a:r>
            <a:endParaRPr lang="hu-HU" dirty="0"/>
          </a:p>
        </p:txBody>
      </p:sp>
      <p:sp>
        <p:nvSpPr>
          <p:cNvPr id="7" name="Text Placeholder 6">
            <a:extLst>
              <a:ext uri="{FF2B5EF4-FFF2-40B4-BE49-F238E27FC236}">
                <a16:creationId xmlns:a16="http://schemas.microsoft.com/office/drawing/2014/main" xmlns="" id="{8D1D1F11-90EB-4EA9-BD5B-CA8DEAA095D1}"/>
              </a:ext>
            </a:extLst>
          </p:cNvPr>
          <p:cNvSpPr>
            <a:spLocks noGrp="1"/>
          </p:cNvSpPr>
          <p:nvPr>
            <p:ph type="body" idx="1"/>
          </p:nvPr>
        </p:nvSpPr>
        <p:spPr/>
        <p:txBody>
          <a:bodyPr/>
          <a:lstStyle/>
          <a:p>
            <a:r>
              <a:rPr lang="hu-HU" dirty="0" smtClean="0"/>
              <a:t>A fenevad táplálása</a:t>
            </a:r>
            <a:endParaRPr lang="en-US" dirty="0"/>
          </a:p>
        </p:txBody>
      </p:sp>
    </p:spTree>
    <p:extLst>
      <p:ext uri="{BB962C8B-B14F-4D97-AF65-F5344CB8AC3E}">
        <p14:creationId xmlns:p14="http://schemas.microsoft.com/office/powerpoint/2010/main" val="229100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xmlns="" id="{6FF6F1F0-5634-43EF-A907-4F1DF0A9FD95}"/>
              </a:ext>
            </a:extLst>
          </p:cNvPr>
          <p:cNvSpPr>
            <a:spLocks noGrp="1"/>
          </p:cNvSpPr>
          <p:nvPr>
            <p:ph type="title"/>
          </p:nvPr>
        </p:nvSpPr>
        <p:spPr>
          <a:xfrm>
            <a:off x="868680" y="642593"/>
            <a:ext cx="6281928" cy="1744183"/>
          </a:xfrm>
        </p:spPr>
        <p:txBody>
          <a:bodyPr>
            <a:normAutofit/>
          </a:bodyPr>
          <a:lstStyle/>
          <a:p>
            <a:r>
              <a:rPr lang="hu-HU" dirty="0" smtClean="0"/>
              <a:t>Hogy </a:t>
            </a:r>
            <a:r>
              <a:rPr lang="hu-HU" dirty="0"/>
              <a:t>néz ki a pornófüggőség? </a:t>
            </a:r>
          </a:p>
        </p:txBody>
      </p:sp>
      <p:sp>
        <p:nvSpPr>
          <p:cNvPr id="5" name="Content Placeholder 4">
            <a:extLst>
              <a:ext uri="{FF2B5EF4-FFF2-40B4-BE49-F238E27FC236}">
                <a16:creationId xmlns:a16="http://schemas.microsoft.com/office/drawing/2014/main" xmlns="" id="{BBAA9902-B4C5-47E5-BD7A-0D088C397E44}"/>
              </a:ext>
            </a:extLst>
          </p:cNvPr>
          <p:cNvSpPr>
            <a:spLocks noGrp="1"/>
          </p:cNvSpPr>
          <p:nvPr>
            <p:ph idx="1"/>
          </p:nvPr>
        </p:nvSpPr>
        <p:spPr>
          <a:xfrm>
            <a:off x="638467" y="2194560"/>
            <a:ext cx="6512140" cy="4288536"/>
          </a:xfrm>
        </p:spPr>
        <p:txBody>
          <a:bodyPr>
            <a:noAutofit/>
          </a:bodyPr>
          <a:lstStyle/>
          <a:p>
            <a:pPr fontAlgn="base">
              <a:buFont typeface="Arial" panose="020B0604020202020204" pitchFamily="34" charset="0"/>
              <a:buChar char="•"/>
            </a:pPr>
            <a:r>
              <a:rPr lang="hu-HU" sz="2200" dirty="0">
                <a:solidFill>
                  <a:srgbClr val="404040"/>
                </a:solidFill>
                <a:cs typeface="Calibri" panose="020F0502020204030204" pitchFamily="34" charset="0"/>
              </a:rPr>
              <a:t>Egyre hosszabb lesz a pornó nézésével töltött idő.</a:t>
            </a:r>
          </a:p>
          <a:p>
            <a:pPr fontAlgn="base">
              <a:buFont typeface="Arial" panose="020B0604020202020204" pitchFamily="34" charset="0"/>
              <a:buChar char="•"/>
            </a:pPr>
            <a:r>
              <a:rPr lang="hu-HU" sz="2200" dirty="0">
                <a:solidFill>
                  <a:srgbClr val="404040"/>
                </a:solidFill>
                <a:cs typeface="Calibri" panose="020F0502020204030204" pitchFamily="34" charset="0"/>
              </a:rPr>
              <a:t>Úgy érzi, hogy „elszáll”, amikor pornót néz, vagy a gondjai „megoldásaként” szolgál. </a:t>
            </a:r>
          </a:p>
          <a:p>
            <a:pPr fontAlgn="base">
              <a:buFont typeface="Arial" panose="020B0604020202020204" pitchFamily="34" charset="0"/>
              <a:buChar char="•"/>
            </a:pPr>
            <a:r>
              <a:rPr lang="hu-HU" sz="2200" dirty="0">
                <a:solidFill>
                  <a:srgbClr val="404040"/>
                </a:solidFill>
                <a:cs typeface="Calibri" panose="020F0502020204030204" pitchFamily="34" charset="0"/>
              </a:rPr>
              <a:t>Bűntudata van a pornó nézésének következményei miatt.</a:t>
            </a:r>
          </a:p>
          <a:p>
            <a:pPr fontAlgn="base">
              <a:buFont typeface="Arial" panose="020B0604020202020204" pitchFamily="34" charset="0"/>
              <a:buChar char="•"/>
            </a:pPr>
            <a:r>
              <a:rPr lang="hu-HU" sz="2200" dirty="0">
                <a:solidFill>
                  <a:srgbClr val="404040"/>
                </a:solidFill>
                <a:cs typeface="Calibri" panose="020F0502020204030204" pitchFamily="34" charset="0"/>
              </a:rPr>
              <a:t>Órákat tölt pornóoldalak böngészésével, még akkor is, ha emiatt elhanyagolja önmagát és felelősségeit. </a:t>
            </a:r>
          </a:p>
        </p:txBody>
      </p:sp>
      <p:pic>
        <p:nvPicPr>
          <p:cNvPr id="7" name="Picture 6" descr="A person using a computer&#10;&#10;Description automatically generated">
            <a:extLst>
              <a:ext uri="{FF2B5EF4-FFF2-40B4-BE49-F238E27FC236}">
                <a16:creationId xmlns:a16="http://schemas.microsoft.com/office/drawing/2014/main" xmlns="" id="{CFEDF56E-B835-424B-BCC7-62793C889086}"/>
              </a:ext>
            </a:extLst>
          </p:cNvPr>
          <p:cNvPicPr>
            <a:picLocks noChangeAspect="1"/>
          </p:cNvPicPr>
          <p:nvPr/>
        </p:nvPicPr>
        <p:blipFill rotWithShape="1">
          <a:blip r:embed="rId3"/>
          <a:srcRect l="35380" r="-2" b="-2"/>
          <a:stretch/>
        </p:blipFill>
        <p:spPr>
          <a:xfrm>
            <a:off x="7837371" y="237744"/>
            <a:ext cx="4124416" cy="6382512"/>
          </a:xfrm>
          <a:prstGeom prst="rect">
            <a:avLst/>
          </a:prstGeom>
        </p:spPr>
      </p:pic>
    </p:spTree>
    <p:extLst>
      <p:ext uri="{BB962C8B-B14F-4D97-AF65-F5344CB8AC3E}">
        <p14:creationId xmlns:p14="http://schemas.microsoft.com/office/powerpoint/2010/main" val="148130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2E3493C-9EE5-40C5-9902-4A0416374C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93C2DD8-0EC6-4B41-91E6-4A8E336AF8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xmlns="" id="{D5E3F933-FC69-4374-A35F-CF40365370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xmlns="" id="{6FF6F1F0-5634-43EF-A907-4F1DF0A9FD95}"/>
              </a:ext>
            </a:extLst>
          </p:cNvPr>
          <p:cNvSpPr>
            <a:spLocks noGrp="1"/>
          </p:cNvSpPr>
          <p:nvPr>
            <p:ph type="title"/>
          </p:nvPr>
        </p:nvSpPr>
        <p:spPr>
          <a:xfrm>
            <a:off x="4965192" y="642593"/>
            <a:ext cx="6280826" cy="1746504"/>
          </a:xfrm>
        </p:spPr>
        <p:txBody>
          <a:bodyPr>
            <a:normAutofit/>
          </a:bodyPr>
          <a:lstStyle/>
          <a:p>
            <a:r>
              <a:rPr lang="hu-HU" dirty="0"/>
              <a:t>Hogy néz ki a pornófüggőség? </a:t>
            </a:r>
          </a:p>
        </p:txBody>
      </p:sp>
      <p:sp>
        <p:nvSpPr>
          <p:cNvPr id="5" name="Content Placeholder 4">
            <a:extLst>
              <a:ext uri="{FF2B5EF4-FFF2-40B4-BE49-F238E27FC236}">
                <a16:creationId xmlns:a16="http://schemas.microsoft.com/office/drawing/2014/main" xmlns="" id="{BBAA9902-B4C5-47E5-BD7A-0D088C397E44}"/>
              </a:ext>
            </a:extLst>
          </p:cNvPr>
          <p:cNvSpPr>
            <a:spLocks noGrp="1"/>
          </p:cNvSpPr>
          <p:nvPr>
            <p:ph idx="1"/>
          </p:nvPr>
        </p:nvSpPr>
        <p:spPr>
          <a:xfrm>
            <a:off x="4965192" y="2386583"/>
            <a:ext cx="6280826" cy="3828823"/>
          </a:xfrm>
        </p:spPr>
        <p:txBody>
          <a:bodyPr>
            <a:normAutofit fontScale="92500" lnSpcReduction="10000"/>
          </a:bodyPr>
          <a:lstStyle/>
          <a:p>
            <a:pPr fontAlgn="base">
              <a:buFont typeface="Arial" panose="020B0604020202020204" pitchFamily="34" charset="0"/>
              <a:buChar char="•"/>
            </a:pPr>
            <a:r>
              <a:rPr lang="hu-HU" sz="2400" dirty="0" smtClean="0">
                <a:cs typeface="Calibri" panose="020F0502020204030204" pitchFamily="34" charset="0"/>
              </a:rPr>
              <a:t>Ragaszkodik </a:t>
            </a:r>
            <a:r>
              <a:rPr lang="hu-HU" sz="2400" dirty="0">
                <a:cs typeface="Calibri" panose="020F0502020204030204" pitchFamily="34" charset="0"/>
              </a:rPr>
              <a:t>hozzá, hogy szerelme, vagy szexpartnere vele együtt nézze a pornót.</a:t>
            </a:r>
          </a:p>
          <a:p>
            <a:pPr fontAlgn="base">
              <a:buFont typeface="Arial" panose="020B0604020202020204" pitchFamily="34" charset="0"/>
              <a:buChar char="•"/>
            </a:pPr>
            <a:r>
              <a:rPr lang="hu-HU" sz="2400" dirty="0" smtClean="0">
                <a:cs typeface="Calibri" panose="020F0502020204030204" pitchFamily="34" charset="0"/>
              </a:rPr>
              <a:t>Úgy </a:t>
            </a:r>
            <a:r>
              <a:rPr lang="hu-HU" sz="2400" dirty="0">
                <a:cs typeface="Calibri" panose="020F0502020204030204" pitchFamily="34" charset="0"/>
              </a:rPr>
              <a:t>érzi, nem képes előzetes pornónézés nélkül élvezni a szexet. </a:t>
            </a:r>
            <a:endParaRPr lang="hu-HU" sz="2400" dirty="0" smtClean="0">
              <a:cs typeface="Calibri" panose="020F0502020204030204" pitchFamily="34" charset="0"/>
            </a:endParaRPr>
          </a:p>
          <a:p>
            <a:pPr fontAlgn="base">
              <a:buFont typeface="Arial" panose="020B0604020202020204" pitchFamily="34" charset="0"/>
              <a:buChar char="•"/>
            </a:pPr>
            <a:r>
              <a:rPr lang="hu-HU" sz="2400" dirty="0" smtClean="0">
                <a:cs typeface="Calibri" panose="020F0502020204030204" pitchFamily="34" charset="0"/>
              </a:rPr>
              <a:t>Nem tud ellenállni a pornónézés sürgető vágyának</a:t>
            </a:r>
            <a:endParaRPr lang="hu-HU" sz="2400" dirty="0">
              <a:cs typeface="Calibri" panose="020F0502020204030204" pitchFamily="34" charset="0"/>
            </a:endParaRPr>
          </a:p>
          <a:p>
            <a:pPr fontAlgn="base">
              <a:buFont typeface="Arial" panose="020B0604020202020204" pitchFamily="34" charset="0"/>
              <a:buChar char="•"/>
            </a:pPr>
            <a:r>
              <a:rPr lang="hu-HU" sz="2400" dirty="0" smtClean="0">
                <a:cs typeface="Calibri" panose="020F0502020204030204" pitchFamily="34" charset="0"/>
              </a:rPr>
              <a:t>Kevésbé </a:t>
            </a:r>
            <a:r>
              <a:rPr lang="hu-HU" sz="2400" dirty="0">
                <a:cs typeface="Calibri" panose="020F0502020204030204" pitchFamily="34" charset="0"/>
              </a:rPr>
              <a:t>kielégítő a szexuális élete. </a:t>
            </a:r>
          </a:p>
          <a:p>
            <a:pPr fontAlgn="base">
              <a:buFont typeface="Arial" panose="020B0604020202020204" pitchFamily="34" charset="0"/>
              <a:buChar char="•"/>
            </a:pPr>
            <a:r>
              <a:rPr lang="hu-HU" sz="2400" dirty="0" smtClean="0">
                <a:cs typeface="Calibri" panose="020F0502020204030204" pitchFamily="34" charset="0"/>
              </a:rPr>
              <a:t>Párkapcsolati </a:t>
            </a:r>
            <a:r>
              <a:rPr lang="hu-HU" sz="2400" dirty="0">
                <a:cs typeface="Calibri" panose="020F0502020204030204" pitchFamily="34" charset="0"/>
              </a:rPr>
              <a:t>problémák lépnek fel. </a:t>
            </a:r>
          </a:p>
          <a:p>
            <a:pPr fontAlgn="base">
              <a:buFont typeface="Arial" panose="020B0604020202020204" pitchFamily="34" charset="0"/>
              <a:buChar char="•"/>
            </a:pPr>
            <a:r>
              <a:rPr lang="hu-HU" sz="2400" dirty="0" smtClean="0">
                <a:cs typeface="Calibri" panose="020F0502020204030204" pitchFamily="34" charset="0"/>
              </a:rPr>
              <a:t>Veszélyes </a:t>
            </a:r>
            <a:r>
              <a:rPr lang="hu-HU" sz="2400" dirty="0">
                <a:cs typeface="Calibri" panose="020F0502020204030204" pitchFamily="34" charset="0"/>
              </a:rPr>
              <a:t>magatartás kockázata a pornónézés érdekében.</a:t>
            </a:r>
          </a:p>
          <a:p>
            <a:endParaRPr lang="en-US" dirty="0"/>
          </a:p>
        </p:txBody>
      </p:sp>
      <p:pic>
        <p:nvPicPr>
          <p:cNvPr id="3" name="Picture 2" descr="A person wearing glasses&#10;&#10;Description automatically generated with medium confidence">
            <a:extLst>
              <a:ext uri="{FF2B5EF4-FFF2-40B4-BE49-F238E27FC236}">
                <a16:creationId xmlns:a16="http://schemas.microsoft.com/office/drawing/2014/main" xmlns="" id="{0C68B74B-FEFA-394A-B438-7F402C25A918}"/>
              </a:ext>
            </a:extLst>
          </p:cNvPr>
          <p:cNvPicPr>
            <a:picLocks noChangeAspect="1"/>
          </p:cNvPicPr>
          <p:nvPr/>
        </p:nvPicPr>
        <p:blipFill>
          <a:blip r:embed="rId3"/>
          <a:stretch>
            <a:fillRect/>
          </a:stretch>
        </p:blipFill>
        <p:spPr>
          <a:xfrm>
            <a:off x="234696" y="219456"/>
            <a:ext cx="4114800" cy="6400800"/>
          </a:xfrm>
          <a:prstGeom prst="rect">
            <a:avLst/>
          </a:prstGeom>
        </p:spPr>
      </p:pic>
    </p:spTree>
    <p:extLst>
      <p:ext uri="{BB962C8B-B14F-4D97-AF65-F5344CB8AC3E}">
        <p14:creationId xmlns:p14="http://schemas.microsoft.com/office/powerpoint/2010/main" val="279074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xmlns=""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xmlns="" id="{7B3D2FBF-7878-4E51-AEDD-AC96EF468CA8}"/>
              </a:ext>
            </a:extLst>
          </p:cNvPr>
          <p:cNvSpPr>
            <a:spLocks noGrp="1"/>
          </p:cNvSpPr>
          <p:nvPr>
            <p:ph type="title"/>
          </p:nvPr>
        </p:nvSpPr>
        <p:spPr>
          <a:xfrm>
            <a:off x="594360" y="137160"/>
            <a:ext cx="6538235" cy="1630680"/>
          </a:xfrm>
        </p:spPr>
        <p:txBody>
          <a:bodyPr>
            <a:normAutofit/>
          </a:bodyPr>
          <a:lstStyle/>
          <a:p>
            <a:r>
              <a:rPr lang="hu-HU" dirty="0" smtClean="0"/>
              <a:t>Mi </a:t>
            </a:r>
            <a:r>
              <a:rPr lang="hu-HU" dirty="0"/>
              <a:t>történik, amikor odakattintunk? </a:t>
            </a:r>
          </a:p>
        </p:txBody>
      </p:sp>
      <p:sp>
        <p:nvSpPr>
          <p:cNvPr id="5" name="Content Placeholder 4">
            <a:extLst>
              <a:ext uri="{FF2B5EF4-FFF2-40B4-BE49-F238E27FC236}">
                <a16:creationId xmlns:a16="http://schemas.microsoft.com/office/drawing/2014/main" xmlns="" id="{E7BA9CDF-3FF1-4A23-84DE-FD30DB0003AA}"/>
              </a:ext>
            </a:extLst>
          </p:cNvPr>
          <p:cNvSpPr>
            <a:spLocks noGrp="1"/>
          </p:cNvSpPr>
          <p:nvPr>
            <p:ph idx="1"/>
          </p:nvPr>
        </p:nvSpPr>
        <p:spPr>
          <a:xfrm>
            <a:off x="321552" y="1645920"/>
            <a:ext cx="7258593" cy="4974336"/>
          </a:xfrm>
        </p:spPr>
        <p:txBody>
          <a:bodyPr>
            <a:noAutofit/>
          </a:bodyPr>
          <a:lstStyle/>
          <a:p>
            <a:r>
              <a:rPr lang="hu-HU" sz="1800" dirty="0">
                <a:latin typeface="sofia-pro"/>
              </a:rPr>
              <a:t>Egy 2016 –</a:t>
            </a:r>
            <a:r>
              <a:rPr lang="hu-HU" sz="1800" dirty="0" err="1">
                <a:latin typeface="sofia-pro"/>
              </a:rPr>
              <a:t>os</a:t>
            </a:r>
            <a:r>
              <a:rPr lang="hu-HU" sz="1800" dirty="0">
                <a:latin typeface="sofia-pro"/>
              </a:rPr>
              <a:t> tanulmány szerint a pornót nézők MRI agyi felvételeit vizsgálták. Az eredmények az agy azon részének fokozott aktivitását mutatták, amely fontos szerepet játszik a döntéshozatalban és a jutalmazással kapcsolatos viselkedésben. A nézők agya dopamint szabadított fel az erotikus képek láttán.</a:t>
            </a:r>
          </a:p>
          <a:p>
            <a:r>
              <a:rPr lang="hu-HU" sz="1800" dirty="0">
                <a:latin typeface="sofia-pro"/>
              </a:rPr>
              <a:t>A jutalom-központ akkor aktiválódik, amikor elértünk egy célt. Amikor megtapasztaljuk a jutalmat</a:t>
            </a:r>
            <a:r>
              <a:rPr lang="hu-HU" sz="1800" u="sng" dirty="0">
                <a:solidFill>
                  <a:schemeClr val="accent4">
                    <a:lumMod val="20000"/>
                    <a:lumOff val="80000"/>
                  </a:schemeClr>
                </a:solidFill>
                <a:latin typeface="sofia-pro"/>
              </a:rPr>
              <a:t>, </a:t>
            </a:r>
            <a:r>
              <a:rPr lang="hu-HU" sz="1800" b="1" u="sng" dirty="0">
                <a:solidFill>
                  <a:schemeClr val="accent4">
                    <a:lumMod val="75000"/>
                  </a:schemeClr>
                </a:solidFill>
                <a:latin typeface="sofia-pro"/>
              </a:rPr>
              <a:t>az agy dopamin kibocsátásával válaszol,</a:t>
            </a:r>
            <a:r>
              <a:rPr lang="hu-HU" sz="1800" u="sng" dirty="0">
                <a:solidFill>
                  <a:schemeClr val="accent4">
                    <a:lumMod val="20000"/>
                    <a:lumOff val="80000"/>
                  </a:schemeClr>
                </a:solidFill>
                <a:latin typeface="sofia-pro"/>
              </a:rPr>
              <a:t> </a:t>
            </a:r>
            <a:r>
              <a:rPr lang="hu-HU" sz="1800" dirty="0">
                <a:latin typeface="sofia-pro"/>
              </a:rPr>
              <a:t>ami légyegében megerősíti az érzést, hogy még több jutalomra van szüksége. </a:t>
            </a:r>
          </a:p>
          <a:p>
            <a:r>
              <a:rPr lang="hu-HU" sz="1800" dirty="0">
                <a:latin typeface="sofia-pro"/>
              </a:rPr>
              <a:t>A dopamin folyamatos felszabadulása, ami akkor következik be, ha valaki krónikusan és kényszeren pornót néz, valójában megváltoztatja az agy jutalmazási rendszerét. Ezek az agyi változások új „térképeket” készítenek a szexuális stimuláláshoz. Egy idő után a korábban létrehozott térképek már össze sem hasonlíthatók a pornónézés által létrehozott sémákkal. </a:t>
            </a:r>
            <a:endParaRPr lang="hu-HU" sz="2000" dirty="0"/>
          </a:p>
        </p:txBody>
      </p:sp>
      <p:pic>
        <p:nvPicPr>
          <p:cNvPr id="3" name="Picture 2" descr="Person looking at a computer screen">
            <a:extLst>
              <a:ext uri="{FF2B5EF4-FFF2-40B4-BE49-F238E27FC236}">
                <a16:creationId xmlns:a16="http://schemas.microsoft.com/office/drawing/2014/main" xmlns="" id="{18C17E46-0295-4C20-904D-D522695B0D2F}"/>
              </a:ext>
            </a:extLst>
          </p:cNvPr>
          <p:cNvPicPr>
            <a:picLocks noChangeAspect="1"/>
          </p:cNvPicPr>
          <p:nvPr/>
        </p:nvPicPr>
        <p:blipFill rotWithShape="1">
          <a:blip r:embed="rId3"/>
          <a:srcRect l="30682" r="26184" b="2"/>
          <a:stretch/>
        </p:blipFill>
        <p:spPr>
          <a:xfrm>
            <a:off x="7837371" y="237744"/>
            <a:ext cx="4124416" cy="6382512"/>
          </a:xfrm>
          <a:prstGeom prst="rect">
            <a:avLst/>
          </a:prstGeom>
        </p:spPr>
      </p:pic>
    </p:spTree>
    <p:extLst>
      <p:ext uri="{BB962C8B-B14F-4D97-AF65-F5344CB8AC3E}">
        <p14:creationId xmlns:p14="http://schemas.microsoft.com/office/powerpoint/2010/main" val="413736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E960FA-AC26-4D09-9ABA-37FB15616E2E}"/>
              </a:ext>
            </a:extLst>
          </p:cNvPr>
          <p:cNvSpPr>
            <a:spLocks noGrp="1"/>
          </p:cNvSpPr>
          <p:nvPr>
            <p:ph type="title"/>
          </p:nvPr>
        </p:nvSpPr>
        <p:spPr/>
        <p:txBody>
          <a:bodyPr>
            <a:normAutofit/>
          </a:bodyPr>
          <a:lstStyle/>
          <a:p>
            <a:r>
              <a:rPr lang="hu-HU" dirty="0" smtClean="0"/>
              <a:t>A függőség megváltoztatja az agyat</a:t>
            </a:r>
            <a:endParaRPr lang="hu-HU" dirty="0"/>
          </a:p>
        </p:txBody>
      </p:sp>
      <p:sp>
        <p:nvSpPr>
          <p:cNvPr id="5" name="Content Placeholder 4">
            <a:extLst>
              <a:ext uri="{FF2B5EF4-FFF2-40B4-BE49-F238E27FC236}">
                <a16:creationId xmlns:a16="http://schemas.microsoft.com/office/drawing/2014/main" xmlns="" id="{8D579392-B8E1-435B-BDF7-EDE9D59F47C4}"/>
              </a:ext>
            </a:extLst>
          </p:cNvPr>
          <p:cNvSpPr>
            <a:spLocks noGrp="1"/>
          </p:cNvSpPr>
          <p:nvPr>
            <p:ph idx="1"/>
          </p:nvPr>
        </p:nvSpPr>
        <p:spPr>
          <a:xfrm>
            <a:off x="1066800" y="1759132"/>
            <a:ext cx="7311390" cy="4456274"/>
          </a:xfrm>
        </p:spPr>
        <p:txBody>
          <a:bodyPr>
            <a:normAutofit fontScale="92500" lnSpcReduction="10000"/>
          </a:bodyPr>
          <a:lstStyle/>
          <a:p>
            <a:pPr marL="342900" lvl="0" indent="-342900">
              <a:lnSpc>
                <a:spcPct val="150000"/>
              </a:lnSpc>
              <a:spcBef>
                <a:spcPts val="0"/>
              </a:spcBef>
              <a:buFont typeface="+mj-lt"/>
              <a:buAutoNum type="arabicPeriod"/>
            </a:pPr>
            <a:r>
              <a:rPr lang="hu-HU" sz="2200" dirty="0">
                <a:ea typeface="Times New Roman" panose="02020603050405020304" pitchFamily="18" charset="0"/>
              </a:rPr>
              <a:t>Agykutatási tanulmányok eredményei szerint a pornográfia-függőknek egyre több problémájuk lesz a munkájukban, és a hétköznapi rutinfeladatok elvégzésében is. (</a:t>
            </a:r>
            <a:r>
              <a:rPr lang="hu-HU" sz="2200" dirty="0" err="1">
                <a:ea typeface="Times New Roman" panose="02020603050405020304" pitchFamily="18" charset="0"/>
              </a:rPr>
              <a:t>DeSousa</a:t>
            </a:r>
            <a:r>
              <a:rPr lang="hu-HU" sz="2200" dirty="0">
                <a:ea typeface="Times New Roman" panose="02020603050405020304" pitchFamily="18" charset="0"/>
              </a:rPr>
              <a:t> &amp; </a:t>
            </a:r>
            <a:r>
              <a:rPr lang="hu-HU" sz="2200" dirty="0" err="1">
                <a:ea typeface="Times New Roman" panose="02020603050405020304" pitchFamily="18" charset="0"/>
              </a:rPr>
              <a:t>Lodha</a:t>
            </a:r>
            <a:r>
              <a:rPr lang="hu-HU" sz="2200" dirty="0">
                <a:ea typeface="Times New Roman" panose="02020603050405020304" pitchFamily="18" charset="0"/>
              </a:rPr>
              <a:t>, 2017).  </a:t>
            </a:r>
          </a:p>
          <a:p>
            <a:pPr marL="342900" lvl="0" indent="-342900">
              <a:lnSpc>
                <a:spcPct val="150000"/>
              </a:lnSpc>
              <a:spcBef>
                <a:spcPts val="0"/>
              </a:spcBef>
              <a:buFont typeface="+mj-lt"/>
              <a:buAutoNum type="arabicPeriod"/>
            </a:pPr>
            <a:r>
              <a:rPr lang="hu-HU" sz="2200" dirty="0">
                <a:ea typeface="Times New Roman" panose="02020603050405020304" pitchFamily="18" charset="0"/>
              </a:rPr>
              <a:t>Minél több órát tölt valaki hetente pornónézéssel, annál kisebb lesz agyának szürkeállománya. Továbbá az egészséges agyműködéshez szükséges kapcsolódó szövetek is sorvadni kezdenek a pornóhasználat óráival egyenes arányban. (</a:t>
            </a:r>
            <a:r>
              <a:rPr lang="hu-HU" sz="2200" dirty="0" err="1">
                <a:ea typeface="Times New Roman" panose="02020603050405020304" pitchFamily="18" charset="0"/>
              </a:rPr>
              <a:t>DeSousa</a:t>
            </a:r>
            <a:r>
              <a:rPr lang="hu-HU" sz="2200" dirty="0">
                <a:ea typeface="Times New Roman" panose="02020603050405020304" pitchFamily="18" charset="0"/>
              </a:rPr>
              <a:t> &amp; </a:t>
            </a:r>
            <a:r>
              <a:rPr lang="hu-HU" sz="2200" dirty="0" err="1">
                <a:ea typeface="Times New Roman" panose="02020603050405020304" pitchFamily="18" charset="0"/>
              </a:rPr>
              <a:t>Lodha</a:t>
            </a:r>
            <a:r>
              <a:rPr lang="hu-HU" sz="2200" dirty="0">
                <a:ea typeface="Times New Roman" panose="02020603050405020304" pitchFamily="18" charset="0"/>
              </a:rPr>
              <a:t>, 2017).</a:t>
            </a:r>
          </a:p>
          <a:p>
            <a:pPr marL="342900" lvl="0" indent="-342900">
              <a:lnSpc>
                <a:spcPct val="150000"/>
              </a:lnSpc>
              <a:spcBef>
                <a:spcPts val="0"/>
              </a:spcBef>
              <a:buFont typeface="+mj-lt"/>
              <a:buAutoNum type="arabicPeriod"/>
            </a:pPr>
            <a:r>
              <a:rPr lang="hu-HU" sz="2200" dirty="0">
                <a:ea typeface="Times New Roman" panose="02020603050405020304" pitchFamily="18" charset="0"/>
              </a:rPr>
              <a:t>A 12-16 éves serdülők rövidtávú verbális memóriáját is rontja a rendszeres pornónézés. (</a:t>
            </a:r>
            <a:r>
              <a:rPr lang="hu-HU" sz="2200" dirty="0" err="1">
                <a:ea typeface="Times New Roman" panose="02020603050405020304" pitchFamily="18" charset="0"/>
              </a:rPr>
              <a:t>Prawiroharijo</a:t>
            </a:r>
            <a:r>
              <a:rPr lang="hu-HU" sz="2200" dirty="0">
                <a:ea typeface="Times New Roman" panose="02020603050405020304" pitchFamily="18" charset="0"/>
              </a:rPr>
              <a:t> et </a:t>
            </a:r>
            <a:r>
              <a:rPr lang="hu-HU" sz="2200" dirty="0" err="1">
                <a:ea typeface="Times New Roman" panose="02020603050405020304" pitchFamily="18" charset="0"/>
              </a:rPr>
              <a:t>al</a:t>
            </a:r>
            <a:r>
              <a:rPr lang="hu-HU" sz="2200" dirty="0">
                <a:ea typeface="Times New Roman" panose="02020603050405020304" pitchFamily="18" charset="0"/>
              </a:rPr>
              <a:t>, 2019). </a:t>
            </a:r>
            <a:endParaRPr lang="hu-HU" sz="2200" dirty="0">
              <a:effectLst/>
              <a:ea typeface="Times New Roman" panose="02020603050405020304" pitchFamily="18" charset="0"/>
            </a:endParaRPr>
          </a:p>
        </p:txBody>
      </p:sp>
      <p:pic>
        <p:nvPicPr>
          <p:cNvPr id="7" name="Graphic 6" descr="Left Brain">
            <a:extLst>
              <a:ext uri="{FF2B5EF4-FFF2-40B4-BE49-F238E27FC236}">
                <a16:creationId xmlns:a16="http://schemas.microsoft.com/office/drawing/2014/main" xmlns="" id="{67260B15-390A-47B7-A203-F74C1D6A973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83461" y="2445126"/>
            <a:ext cx="3019646" cy="3019646"/>
          </a:xfrm>
          <a:prstGeom prst="rect">
            <a:avLst/>
          </a:prstGeom>
        </p:spPr>
      </p:pic>
    </p:spTree>
    <p:extLst>
      <p:ext uri="{BB962C8B-B14F-4D97-AF65-F5344CB8AC3E}">
        <p14:creationId xmlns:p14="http://schemas.microsoft.com/office/powerpoint/2010/main" val="14421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xmlns="" id="{11657BF2-BFFB-4FF0-9FE2-4D7F7A7C9D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xmlns="" id="{25397171-E233-4F26-9A8C-29C436537D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xmlns="" id="{EA830B9C-C9EB-4D80-9552-AE9DE30758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xmlns="" id="{54ED059C-8DD4-45A9-9499-66D966A0036E}"/>
              </a:ext>
            </a:extLst>
          </p:cNvPr>
          <p:cNvSpPr>
            <a:spLocks noGrp="1"/>
          </p:cNvSpPr>
          <p:nvPr>
            <p:ph type="title"/>
          </p:nvPr>
        </p:nvSpPr>
        <p:spPr>
          <a:xfrm>
            <a:off x="868680" y="642593"/>
            <a:ext cx="6281928" cy="1744183"/>
          </a:xfrm>
        </p:spPr>
        <p:txBody>
          <a:bodyPr>
            <a:normAutofit/>
          </a:bodyPr>
          <a:lstStyle/>
          <a:p>
            <a:r>
              <a:rPr lang="hu-HU" dirty="0" smtClean="0"/>
              <a:t>A </a:t>
            </a:r>
            <a:r>
              <a:rPr lang="hu-HU" dirty="0"/>
              <a:t>függőség </a:t>
            </a:r>
            <a:r>
              <a:rPr lang="hu-HU" dirty="0" smtClean="0"/>
              <a:t>köre</a:t>
            </a:r>
            <a:endParaRPr lang="hu-HU" dirty="0"/>
          </a:p>
        </p:txBody>
      </p:sp>
      <p:pic>
        <p:nvPicPr>
          <p:cNvPr id="7" name="Picture 6" descr="abstract image">
            <a:extLst>
              <a:ext uri="{FF2B5EF4-FFF2-40B4-BE49-F238E27FC236}">
                <a16:creationId xmlns:a16="http://schemas.microsoft.com/office/drawing/2014/main" xmlns="" id="{AB9C6533-122C-45EE-8AB1-F6CE6103E941}"/>
              </a:ext>
            </a:extLst>
          </p:cNvPr>
          <p:cNvPicPr>
            <a:picLocks noChangeAspect="1"/>
          </p:cNvPicPr>
          <p:nvPr/>
        </p:nvPicPr>
        <p:blipFill rotWithShape="1">
          <a:blip r:embed="rId3">
            <a:extLst>
              <a:ext uri="{28A0092B-C50C-407E-A947-70E740481C1C}">
                <a14:useLocalDpi xmlns:a14="http://schemas.microsoft.com/office/drawing/2010/main" val="0"/>
              </a:ext>
            </a:extLst>
          </a:blip>
          <a:srcRect l="29779" r="33873" b="1"/>
          <a:stretch/>
        </p:blipFill>
        <p:spPr>
          <a:xfrm>
            <a:off x="7837371" y="237744"/>
            <a:ext cx="4124416" cy="6382512"/>
          </a:xfrm>
          <a:prstGeom prst="rect">
            <a:avLst/>
          </a:prstGeom>
        </p:spPr>
      </p:pic>
      <p:graphicFrame>
        <p:nvGraphicFramePr>
          <p:cNvPr id="6" name="Content Placeholder 5">
            <a:extLst>
              <a:ext uri="{FF2B5EF4-FFF2-40B4-BE49-F238E27FC236}">
                <a16:creationId xmlns:a16="http://schemas.microsoft.com/office/drawing/2014/main" xmlns="" id="{E680153A-68D2-408C-B0F0-C318111A4A70}"/>
              </a:ext>
            </a:extLst>
          </p:cNvPr>
          <p:cNvGraphicFramePr>
            <a:graphicFrameLocks noGrp="1"/>
          </p:cNvGraphicFramePr>
          <p:nvPr>
            <p:ph idx="1"/>
            <p:extLst>
              <p:ext uri="{D42A27DB-BD31-4B8C-83A1-F6EECF244321}">
                <p14:modId xmlns:p14="http://schemas.microsoft.com/office/powerpoint/2010/main" val="983445972"/>
              </p:ext>
            </p:extLst>
          </p:nvPr>
        </p:nvGraphicFramePr>
        <p:xfrm>
          <a:off x="518160" y="2087880"/>
          <a:ext cx="6632448" cy="3947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84444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3.xml><?xml version="1.0" encoding="utf-8"?>
<ds:datastoreItem xmlns:ds="http://schemas.openxmlformats.org/officeDocument/2006/customXml" ds:itemID="{0E92E9E5-79AF-4029-8FCA-9C327D54FD8F}">
  <ds:schemaRefs>
    <ds:schemaRef ds:uri="71af3243-3dd4-4a8d-8c0d-dd76da1f02a5"/>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16c05727-aa75-4e4a-9b5f-8a80a1165891"/>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7182</TotalTime>
  <Words>3153</Words>
  <Application>Microsoft Office PowerPoint</Application>
  <PresentationFormat>Szélesvásznú</PresentationFormat>
  <Paragraphs>440</Paragraphs>
  <Slides>37</Slides>
  <Notes>37</Notes>
  <HiddenSlides>0</HiddenSlides>
  <MMClips>5</MMClips>
  <ScaleCrop>false</ScaleCrop>
  <HeadingPairs>
    <vt:vector size="6" baseType="variant">
      <vt:variant>
        <vt:lpstr>Használt betűtípusok</vt:lpstr>
      </vt:variant>
      <vt:variant>
        <vt:i4>15</vt:i4>
      </vt:variant>
      <vt:variant>
        <vt:lpstr>Téma</vt:lpstr>
      </vt:variant>
      <vt:variant>
        <vt:i4>2</vt:i4>
      </vt:variant>
      <vt:variant>
        <vt:lpstr>Diacímek</vt:lpstr>
      </vt:variant>
      <vt:variant>
        <vt:i4>37</vt:i4>
      </vt:variant>
    </vt:vector>
  </HeadingPairs>
  <TitlesOfParts>
    <vt:vector size="54" baseType="lpstr">
      <vt:lpstr>Arial Unicode MS</vt:lpstr>
      <vt:lpstr>Arial</vt:lpstr>
      <vt:lpstr>Avenir Book</vt:lpstr>
      <vt:lpstr>Avenir Next LT Pro</vt:lpstr>
      <vt:lpstr>Avenir Next LT Pro Light</vt:lpstr>
      <vt:lpstr>Calibri</vt:lpstr>
      <vt:lpstr>Garamond</vt:lpstr>
      <vt:lpstr>Inter</vt:lpstr>
      <vt:lpstr>Open Sans</vt:lpstr>
      <vt:lpstr>sofia-pro</vt:lpstr>
      <vt:lpstr>Symbol</vt:lpstr>
      <vt:lpstr>Times New Roman</vt:lpstr>
      <vt:lpstr>Tw Cen MT</vt:lpstr>
      <vt:lpstr>Tw Cen MT Condensed</vt:lpstr>
      <vt:lpstr>Wingdings 3</vt:lpstr>
      <vt:lpstr>SavonVTI</vt:lpstr>
      <vt:lpstr>Integral</vt:lpstr>
      <vt:lpstr>mi a gond   a pornóval?</vt:lpstr>
      <vt:lpstr>Nem hagyhatjuk tovább figyelmen kívül</vt:lpstr>
      <vt:lpstr>Ez nem egy kicsi probléma</vt:lpstr>
      <vt:lpstr>függőség</vt:lpstr>
      <vt:lpstr>Hogy néz ki a pornófüggőség? </vt:lpstr>
      <vt:lpstr>Hogy néz ki a pornófüggőség? </vt:lpstr>
      <vt:lpstr>Mi történik, amikor odakattintunk? </vt:lpstr>
      <vt:lpstr>A függőség megváltoztatja az agyat</vt:lpstr>
      <vt:lpstr>A függőség köre</vt:lpstr>
      <vt:lpstr>Az emberek eszközzé válnak egy cél érdekében </vt:lpstr>
      <vt:lpstr>PowerPoint bemutató</vt:lpstr>
      <vt:lpstr>BÁNTALMAZÁS</vt:lpstr>
      <vt:lpstr>A számok tükrében</vt:lpstr>
      <vt:lpstr>Tényleg senkinek sem árt? </vt:lpstr>
      <vt:lpstr>Ez nem csak rólad szól </vt:lpstr>
      <vt:lpstr>PowerPoint bemutató</vt:lpstr>
      <vt:lpstr>SZENVEDÉS</vt:lpstr>
      <vt:lpstr>Az érzelmi következmények  </vt:lpstr>
      <vt:lpstr>Párkapcsolati következmények </vt:lpstr>
      <vt:lpstr>Szexuális következmények  </vt:lpstr>
      <vt:lpstr>PowerPoint bemutató</vt:lpstr>
      <vt:lpstr>A lélektani következmények</vt:lpstr>
      <vt:lpstr>MÉRGEZŐ SZÉGYENÉRZET</vt:lpstr>
      <vt:lpstr>PowerPoint bemutató</vt:lpstr>
      <vt:lpstr>REMÉNYSÉG</vt:lpstr>
      <vt:lpstr>A szégyen legyőzése </vt:lpstr>
      <vt:lpstr>Képezd át az agyad!  </vt:lpstr>
      <vt:lpstr>A+b=c</vt:lpstr>
      <vt:lpstr>PowerPoint bemutató</vt:lpstr>
      <vt:lpstr>Gondolkodom, tehát vagyok</vt:lpstr>
      <vt:lpstr>Gondoljuk át,  miről gondolkodunk! </vt:lpstr>
      <vt:lpstr>Egy érzelem élettartama: 90 másodperc </vt:lpstr>
      <vt:lpstr>PowerPoint bemutató</vt:lpstr>
      <vt:lpstr>Kérjünk segítséget! </vt:lpstr>
      <vt:lpstr>PowerPoint bemutató</vt:lpstr>
      <vt:lpstr>PowerPoint bemutató</vt:lpstr>
      <vt:lpstr>További  segédanyag-források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with porn</dc:title>
  <dc:creator>Erica Jones</dc:creator>
  <cp:lastModifiedBy>Bea</cp:lastModifiedBy>
  <cp:revision>93</cp:revision>
  <cp:lastPrinted>2020-12-06T00:03:59Z</cp:lastPrinted>
  <dcterms:created xsi:type="dcterms:W3CDTF">2020-11-25T17:10:08Z</dcterms:created>
  <dcterms:modified xsi:type="dcterms:W3CDTF">2021-10-18T16:56:25Z</dcterms:modified>
</cp:coreProperties>
</file>